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78" r:id="rId3"/>
    <p:sldId id="257" r:id="rId4"/>
    <p:sldId id="258" r:id="rId5"/>
    <p:sldId id="259" r:id="rId6"/>
    <p:sldId id="260" r:id="rId7"/>
    <p:sldId id="261" r:id="rId8"/>
    <p:sldId id="262" r:id="rId9"/>
    <p:sldId id="263" r:id="rId10"/>
    <p:sldId id="277" r:id="rId11"/>
    <p:sldId id="264" r:id="rId12"/>
    <p:sldId id="274" r:id="rId13"/>
    <p:sldId id="279" r:id="rId14"/>
    <p:sldId id="280" r:id="rId15"/>
    <p:sldId id="281" r:id="rId16"/>
    <p:sldId id="284" r:id="rId17"/>
    <p:sldId id="283" r:id="rId18"/>
    <p:sldId id="273" r:id="rId19"/>
    <p:sldId id="265" r:id="rId20"/>
    <p:sldId id="266" r:id="rId21"/>
    <p:sldId id="267" r:id="rId22"/>
    <p:sldId id="275" r:id="rId23"/>
    <p:sldId id="285" r:id="rId2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D51B6-9F91-4F7D-A7C4-311BCC18E339}" v="108" dt="2022-06-05T18:58:34.3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664"/>
    <p:restoredTop sz="94621"/>
  </p:normalViewPr>
  <p:slideViewPr>
    <p:cSldViewPr snapToGrid="0" snapToObjects="1">
      <p:cViewPr varScale="1">
        <p:scale>
          <a:sx n="54" d="100"/>
          <a:sy n="54" d="100"/>
        </p:scale>
        <p:origin x="21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0E41F-BC6C-449C-AF46-2234A544F874}"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3431CC5A-757D-4A67-9659-201D13A1250A}">
      <dgm:prSet/>
      <dgm:spPr/>
      <dgm:t>
        <a:bodyPr/>
        <a:lstStyle/>
        <a:p>
          <a:r>
            <a:rPr lang="tr-TR"/>
            <a:t>Lack of trust among participating entities. </a:t>
          </a:r>
          <a:endParaRPr lang="en-US"/>
        </a:p>
      </dgm:t>
    </dgm:pt>
    <dgm:pt modelId="{63921DC0-9882-4EDD-AE52-806E751BB435}" type="parTrans" cxnId="{8E9C60D9-A840-4330-8914-359C976CFEC5}">
      <dgm:prSet/>
      <dgm:spPr/>
      <dgm:t>
        <a:bodyPr/>
        <a:lstStyle/>
        <a:p>
          <a:endParaRPr lang="en-US"/>
        </a:p>
      </dgm:t>
    </dgm:pt>
    <dgm:pt modelId="{5815BA90-C993-41A0-A762-94458C0C3A54}" type="sibTrans" cxnId="{8E9C60D9-A840-4330-8914-359C976CFEC5}">
      <dgm:prSet phldrT="1" phldr="0"/>
      <dgm:spPr/>
      <dgm:t>
        <a:bodyPr/>
        <a:lstStyle/>
        <a:p>
          <a:r>
            <a:rPr lang="en-US"/>
            <a:t>1</a:t>
          </a:r>
        </a:p>
      </dgm:t>
    </dgm:pt>
    <dgm:pt modelId="{247A1A32-3FCB-48B5-AC32-71060CFFFA20}">
      <dgm:prSet/>
      <dgm:spPr/>
      <dgm:t>
        <a:bodyPr/>
        <a:lstStyle/>
        <a:p>
          <a:r>
            <a:rPr lang="tr-TR"/>
            <a:t>Lack of data supervision and management. </a:t>
          </a:r>
          <a:endParaRPr lang="en-US"/>
        </a:p>
      </dgm:t>
    </dgm:pt>
    <dgm:pt modelId="{E7720A25-206B-4454-AF75-EA4EF14A5920}" type="parTrans" cxnId="{16DEAC7F-ADF6-4CA5-B93E-FDC0869BF6E3}">
      <dgm:prSet/>
      <dgm:spPr/>
      <dgm:t>
        <a:bodyPr/>
        <a:lstStyle/>
        <a:p>
          <a:endParaRPr lang="en-US"/>
        </a:p>
      </dgm:t>
    </dgm:pt>
    <dgm:pt modelId="{9190FC44-37AA-41E4-A4BA-F3012358506A}" type="sibTrans" cxnId="{16DEAC7F-ADF6-4CA5-B93E-FDC0869BF6E3}">
      <dgm:prSet phldrT="2" phldr="0"/>
      <dgm:spPr/>
      <dgm:t>
        <a:bodyPr/>
        <a:lstStyle/>
        <a:p>
          <a:r>
            <a:rPr lang="en-US"/>
            <a:t>2</a:t>
          </a:r>
        </a:p>
      </dgm:t>
    </dgm:pt>
    <dgm:pt modelId="{22380F3B-4500-45E2-ABA9-25A449CC095C}">
      <dgm:prSet/>
      <dgm:spPr/>
      <dgm:t>
        <a:bodyPr/>
        <a:lstStyle/>
        <a:p>
          <a:r>
            <a:rPr lang="tr-TR"/>
            <a:t>Lack of devices’ lifecycle management. </a:t>
          </a:r>
          <a:endParaRPr lang="en-US"/>
        </a:p>
      </dgm:t>
    </dgm:pt>
    <dgm:pt modelId="{A3E25706-9000-4092-9BAF-9FCAA6121903}" type="parTrans" cxnId="{C11D0D13-57D1-4CB7-9AC5-E7449A9224F2}">
      <dgm:prSet/>
      <dgm:spPr/>
      <dgm:t>
        <a:bodyPr/>
        <a:lstStyle/>
        <a:p>
          <a:endParaRPr lang="en-US"/>
        </a:p>
      </dgm:t>
    </dgm:pt>
    <dgm:pt modelId="{D04080F1-99E1-4263-8EA4-A6DA2841B454}" type="sibTrans" cxnId="{C11D0D13-57D1-4CB7-9AC5-E7449A9224F2}">
      <dgm:prSet phldrT="3" phldr="0"/>
      <dgm:spPr/>
      <dgm:t>
        <a:bodyPr/>
        <a:lstStyle/>
        <a:p>
          <a:r>
            <a:rPr lang="en-US"/>
            <a:t>3</a:t>
          </a:r>
        </a:p>
      </dgm:t>
    </dgm:pt>
    <dgm:pt modelId="{41A77347-B737-8A4B-8628-45FBA03E4352}" type="pres">
      <dgm:prSet presAssocID="{81B0E41F-BC6C-449C-AF46-2234A544F874}" presName="Name0" presStyleCnt="0">
        <dgm:presLayoutVars>
          <dgm:animLvl val="lvl"/>
          <dgm:resizeHandles val="exact"/>
        </dgm:presLayoutVars>
      </dgm:prSet>
      <dgm:spPr/>
    </dgm:pt>
    <dgm:pt modelId="{EE21F2EC-BFDD-924F-AA9F-AAB083720042}" type="pres">
      <dgm:prSet presAssocID="{3431CC5A-757D-4A67-9659-201D13A1250A}" presName="compositeNode" presStyleCnt="0">
        <dgm:presLayoutVars>
          <dgm:bulletEnabled val="1"/>
        </dgm:presLayoutVars>
      </dgm:prSet>
      <dgm:spPr/>
    </dgm:pt>
    <dgm:pt modelId="{FE5ABED2-CCBD-E048-9EA1-843AE452ECCA}" type="pres">
      <dgm:prSet presAssocID="{3431CC5A-757D-4A67-9659-201D13A1250A}" presName="bgRect" presStyleLbl="bgAccFollowNode1" presStyleIdx="0" presStyleCnt="3"/>
      <dgm:spPr/>
    </dgm:pt>
    <dgm:pt modelId="{F922C822-D914-B74F-AE45-389BFF9D416F}" type="pres">
      <dgm:prSet presAssocID="{5815BA90-C993-41A0-A762-94458C0C3A54}" presName="sibTransNodeCircle" presStyleLbl="alignNode1" presStyleIdx="0" presStyleCnt="6">
        <dgm:presLayoutVars>
          <dgm:chMax val="0"/>
          <dgm:bulletEnabled/>
        </dgm:presLayoutVars>
      </dgm:prSet>
      <dgm:spPr/>
    </dgm:pt>
    <dgm:pt modelId="{1B321730-7BD8-BC49-82E1-18D3D2BE4612}" type="pres">
      <dgm:prSet presAssocID="{3431CC5A-757D-4A67-9659-201D13A1250A}" presName="bottomLine" presStyleLbl="alignNode1" presStyleIdx="1" presStyleCnt="6">
        <dgm:presLayoutVars/>
      </dgm:prSet>
      <dgm:spPr/>
    </dgm:pt>
    <dgm:pt modelId="{9BB19754-0A8F-784B-8078-01475BFF4B85}" type="pres">
      <dgm:prSet presAssocID="{3431CC5A-757D-4A67-9659-201D13A1250A}" presName="nodeText" presStyleLbl="bgAccFollowNode1" presStyleIdx="0" presStyleCnt="3">
        <dgm:presLayoutVars>
          <dgm:bulletEnabled val="1"/>
        </dgm:presLayoutVars>
      </dgm:prSet>
      <dgm:spPr/>
    </dgm:pt>
    <dgm:pt modelId="{3E57D101-85D9-D548-B886-A799876B1DD4}" type="pres">
      <dgm:prSet presAssocID="{5815BA90-C993-41A0-A762-94458C0C3A54}" presName="sibTrans" presStyleCnt="0"/>
      <dgm:spPr/>
    </dgm:pt>
    <dgm:pt modelId="{F3302366-BAE6-D44C-80C3-9025E9BC911F}" type="pres">
      <dgm:prSet presAssocID="{247A1A32-3FCB-48B5-AC32-71060CFFFA20}" presName="compositeNode" presStyleCnt="0">
        <dgm:presLayoutVars>
          <dgm:bulletEnabled val="1"/>
        </dgm:presLayoutVars>
      </dgm:prSet>
      <dgm:spPr/>
    </dgm:pt>
    <dgm:pt modelId="{06785AE7-D120-614F-AA26-749FA0FDF416}" type="pres">
      <dgm:prSet presAssocID="{247A1A32-3FCB-48B5-AC32-71060CFFFA20}" presName="bgRect" presStyleLbl="bgAccFollowNode1" presStyleIdx="1" presStyleCnt="3"/>
      <dgm:spPr/>
    </dgm:pt>
    <dgm:pt modelId="{B6D85CE3-C3B7-B54B-A8A2-5E6CADE46562}" type="pres">
      <dgm:prSet presAssocID="{9190FC44-37AA-41E4-A4BA-F3012358506A}" presName="sibTransNodeCircle" presStyleLbl="alignNode1" presStyleIdx="2" presStyleCnt="6">
        <dgm:presLayoutVars>
          <dgm:chMax val="0"/>
          <dgm:bulletEnabled/>
        </dgm:presLayoutVars>
      </dgm:prSet>
      <dgm:spPr/>
    </dgm:pt>
    <dgm:pt modelId="{B48F2825-C4F9-F446-81DA-2F867D88605B}" type="pres">
      <dgm:prSet presAssocID="{247A1A32-3FCB-48B5-AC32-71060CFFFA20}" presName="bottomLine" presStyleLbl="alignNode1" presStyleIdx="3" presStyleCnt="6">
        <dgm:presLayoutVars/>
      </dgm:prSet>
      <dgm:spPr/>
    </dgm:pt>
    <dgm:pt modelId="{229A979F-6C22-AB4A-9821-7DD8190C81FE}" type="pres">
      <dgm:prSet presAssocID="{247A1A32-3FCB-48B5-AC32-71060CFFFA20}" presName="nodeText" presStyleLbl="bgAccFollowNode1" presStyleIdx="1" presStyleCnt="3">
        <dgm:presLayoutVars>
          <dgm:bulletEnabled val="1"/>
        </dgm:presLayoutVars>
      </dgm:prSet>
      <dgm:spPr/>
    </dgm:pt>
    <dgm:pt modelId="{7FC32143-F98A-D84F-9E84-B8425AF7AB59}" type="pres">
      <dgm:prSet presAssocID="{9190FC44-37AA-41E4-A4BA-F3012358506A}" presName="sibTrans" presStyleCnt="0"/>
      <dgm:spPr/>
    </dgm:pt>
    <dgm:pt modelId="{5D3EE718-C3FF-BC4D-83A8-B958A7C21278}" type="pres">
      <dgm:prSet presAssocID="{22380F3B-4500-45E2-ABA9-25A449CC095C}" presName="compositeNode" presStyleCnt="0">
        <dgm:presLayoutVars>
          <dgm:bulletEnabled val="1"/>
        </dgm:presLayoutVars>
      </dgm:prSet>
      <dgm:spPr/>
    </dgm:pt>
    <dgm:pt modelId="{DD824398-F075-6443-8FD2-9BFEF837D279}" type="pres">
      <dgm:prSet presAssocID="{22380F3B-4500-45E2-ABA9-25A449CC095C}" presName="bgRect" presStyleLbl="bgAccFollowNode1" presStyleIdx="2" presStyleCnt="3"/>
      <dgm:spPr/>
    </dgm:pt>
    <dgm:pt modelId="{3E3DFB26-09F5-2C4D-ABDC-62D6BA723767}" type="pres">
      <dgm:prSet presAssocID="{D04080F1-99E1-4263-8EA4-A6DA2841B454}" presName="sibTransNodeCircle" presStyleLbl="alignNode1" presStyleIdx="4" presStyleCnt="6">
        <dgm:presLayoutVars>
          <dgm:chMax val="0"/>
          <dgm:bulletEnabled/>
        </dgm:presLayoutVars>
      </dgm:prSet>
      <dgm:spPr/>
    </dgm:pt>
    <dgm:pt modelId="{34B8AEFD-3C43-B244-AD64-14193243C1CD}" type="pres">
      <dgm:prSet presAssocID="{22380F3B-4500-45E2-ABA9-25A449CC095C}" presName="bottomLine" presStyleLbl="alignNode1" presStyleIdx="5" presStyleCnt="6">
        <dgm:presLayoutVars/>
      </dgm:prSet>
      <dgm:spPr/>
    </dgm:pt>
    <dgm:pt modelId="{45C80E0A-E11A-9C4E-B6E1-A30DEE58A261}" type="pres">
      <dgm:prSet presAssocID="{22380F3B-4500-45E2-ABA9-25A449CC095C}" presName="nodeText" presStyleLbl="bgAccFollowNode1" presStyleIdx="2" presStyleCnt="3">
        <dgm:presLayoutVars>
          <dgm:bulletEnabled val="1"/>
        </dgm:presLayoutVars>
      </dgm:prSet>
      <dgm:spPr/>
    </dgm:pt>
  </dgm:ptLst>
  <dgm:cxnLst>
    <dgm:cxn modelId="{C11D0D13-57D1-4CB7-9AC5-E7449A9224F2}" srcId="{81B0E41F-BC6C-449C-AF46-2234A544F874}" destId="{22380F3B-4500-45E2-ABA9-25A449CC095C}" srcOrd="2" destOrd="0" parTransId="{A3E25706-9000-4092-9BAF-9FCAA6121903}" sibTransId="{D04080F1-99E1-4263-8EA4-A6DA2841B454}"/>
    <dgm:cxn modelId="{78E10C17-E922-E540-9388-D56D0BA1EBDB}" type="presOf" srcId="{22380F3B-4500-45E2-ABA9-25A449CC095C}" destId="{DD824398-F075-6443-8FD2-9BFEF837D279}" srcOrd="0" destOrd="0" presId="urn:microsoft.com/office/officeart/2016/7/layout/BasicLinearProcessNumbered"/>
    <dgm:cxn modelId="{804D3D2C-5DD2-C646-9FC8-B5E21269153F}" type="presOf" srcId="{3431CC5A-757D-4A67-9659-201D13A1250A}" destId="{9BB19754-0A8F-784B-8078-01475BFF4B85}" srcOrd="1" destOrd="0" presId="urn:microsoft.com/office/officeart/2016/7/layout/BasicLinearProcessNumbered"/>
    <dgm:cxn modelId="{994D1A37-0B59-8544-8FCE-0B2975F2C8C9}" type="presOf" srcId="{22380F3B-4500-45E2-ABA9-25A449CC095C}" destId="{45C80E0A-E11A-9C4E-B6E1-A30DEE58A261}" srcOrd="1" destOrd="0" presId="urn:microsoft.com/office/officeart/2016/7/layout/BasicLinearProcessNumbered"/>
    <dgm:cxn modelId="{0C9C6940-66C2-D24D-B4C8-917A51009CF9}" type="presOf" srcId="{81B0E41F-BC6C-449C-AF46-2234A544F874}" destId="{41A77347-B737-8A4B-8628-45FBA03E4352}" srcOrd="0" destOrd="0" presId="urn:microsoft.com/office/officeart/2016/7/layout/BasicLinearProcessNumbered"/>
    <dgm:cxn modelId="{6C4E9C71-857C-B148-8AB8-652CAE1D25A1}" type="presOf" srcId="{D04080F1-99E1-4263-8EA4-A6DA2841B454}" destId="{3E3DFB26-09F5-2C4D-ABDC-62D6BA723767}" srcOrd="0" destOrd="0" presId="urn:microsoft.com/office/officeart/2016/7/layout/BasicLinearProcessNumbered"/>
    <dgm:cxn modelId="{C06F1457-D671-F34D-986F-24ABF5A64419}" type="presOf" srcId="{247A1A32-3FCB-48B5-AC32-71060CFFFA20}" destId="{229A979F-6C22-AB4A-9821-7DD8190C81FE}" srcOrd="1" destOrd="0" presId="urn:microsoft.com/office/officeart/2016/7/layout/BasicLinearProcessNumbered"/>
    <dgm:cxn modelId="{16DEAC7F-ADF6-4CA5-B93E-FDC0869BF6E3}" srcId="{81B0E41F-BC6C-449C-AF46-2234A544F874}" destId="{247A1A32-3FCB-48B5-AC32-71060CFFFA20}" srcOrd="1" destOrd="0" parTransId="{E7720A25-206B-4454-AF75-EA4EF14A5920}" sibTransId="{9190FC44-37AA-41E4-A4BA-F3012358506A}"/>
    <dgm:cxn modelId="{24ADD5AB-5EF8-B549-843E-481A563EB4A2}" type="presOf" srcId="{247A1A32-3FCB-48B5-AC32-71060CFFFA20}" destId="{06785AE7-D120-614F-AA26-749FA0FDF416}" srcOrd="0" destOrd="0" presId="urn:microsoft.com/office/officeart/2016/7/layout/BasicLinearProcessNumbered"/>
    <dgm:cxn modelId="{C18E16B5-0314-3549-A6FF-FA1CDF31CC87}" type="presOf" srcId="{3431CC5A-757D-4A67-9659-201D13A1250A}" destId="{FE5ABED2-CCBD-E048-9EA1-843AE452ECCA}" srcOrd="0" destOrd="0" presId="urn:microsoft.com/office/officeart/2016/7/layout/BasicLinearProcessNumbered"/>
    <dgm:cxn modelId="{8E9C60D9-A840-4330-8914-359C976CFEC5}" srcId="{81B0E41F-BC6C-449C-AF46-2234A544F874}" destId="{3431CC5A-757D-4A67-9659-201D13A1250A}" srcOrd="0" destOrd="0" parTransId="{63921DC0-9882-4EDD-AE52-806E751BB435}" sibTransId="{5815BA90-C993-41A0-A762-94458C0C3A54}"/>
    <dgm:cxn modelId="{C20597F3-C005-6F44-92C1-1B3B31202B46}" type="presOf" srcId="{9190FC44-37AA-41E4-A4BA-F3012358506A}" destId="{B6D85CE3-C3B7-B54B-A8A2-5E6CADE46562}" srcOrd="0" destOrd="0" presId="urn:microsoft.com/office/officeart/2016/7/layout/BasicLinearProcessNumbered"/>
    <dgm:cxn modelId="{2888EBFB-0FAD-F644-A0CE-4BB88DD3167D}" type="presOf" srcId="{5815BA90-C993-41A0-A762-94458C0C3A54}" destId="{F922C822-D914-B74F-AE45-389BFF9D416F}" srcOrd="0" destOrd="0" presId="urn:microsoft.com/office/officeart/2016/7/layout/BasicLinearProcessNumbered"/>
    <dgm:cxn modelId="{BE70493E-FB2C-A24F-839A-43A5777DC266}" type="presParOf" srcId="{41A77347-B737-8A4B-8628-45FBA03E4352}" destId="{EE21F2EC-BFDD-924F-AA9F-AAB083720042}" srcOrd="0" destOrd="0" presId="urn:microsoft.com/office/officeart/2016/7/layout/BasicLinearProcessNumbered"/>
    <dgm:cxn modelId="{7F9A6634-04D6-434A-8622-BCBEC9F70DAC}" type="presParOf" srcId="{EE21F2EC-BFDD-924F-AA9F-AAB083720042}" destId="{FE5ABED2-CCBD-E048-9EA1-843AE452ECCA}" srcOrd="0" destOrd="0" presId="urn:microsoft.com/office/officeart/2016/7/layout/BasicLinearProcessNumbered"/>
    <dgm:cxn modelId="{C97B74BB-F322-414B-8046-DF3B4B54263C}" type="presParOf" srcId="{EE21F2EC-BFDD-924F-AA9F-AAB083720042}" destId="{F922C822-D914-B74F-AE45-389BFF9D416F}" srcOrd="1" destOrd="0" presId="urn:microsoft.com/office/officeart/2016/7/layout/BasicLinearProcessNumbered"/>
    <dgm:cxn modelId="{5FFEFAD1-AC57-D642-BB30-4B87F5EB6B22}" type="presParOf" srcId="{EE21F2EC-BFDD-924F-AA9F-AAB083720042}" destId="{1B321730-7BD8-BC49-82E1-18D3D2BE4612}" srcOrd="2" destOrd="0" presId="urn:microsoft.com/office/officeart/2016/7/layout/BasicLinearProcessNumbered"/>
    <dgm:cxn modelId="{3EFB56E2-C935-A94B-9FF1-53C767C7630B}" type="presParOf" srcId="{EE21F2EC-BFDD-924F-AA9F-AAB083720042}" destId="{9BB19754-0A8F-784B-8078-01475BFF4B85}" srcOrd="3" destOrd="0" presId="urn:microsoft.com/office/officeart/2016/7/layout/BasicLinearProcessNumbered"/>
    <dgm:cxn modelId="{A0D8E69A-1CC0-B646-BB1A-33EEF811A4DB}" type="presParOf" srcId="{41A77347-B737-8A4B-8628-45FBA03E4352}" destId="{3E57D101-85D9-D548-B886-A799876B1DD4}" srcOrd="1" destOrd="0" presId="urn:microsoft.com/office/officeart/2016/7/layout/BasicLinearProcessNumbered"/>
    <dgm:cxn modelId="{AFD2C4BC-C038-0B41-A202-4D2A702EEACA}" type="presParOf" srcId="{41A77347-B737-8A4B-8628-45FBA03E4352}" destId="{F3302366-BAE6-D44C-80C3-9025E9BC911F}" srcOrd="2" destOrd="0" presId="urn:microsoft.com/office/officeart/2016/7/layout/BasicLinearProcessNumbered"/>
    <dgm:cxn modelId="{3CF7BAC9-6E3F-FD48-BCCB-EE0139DB9B8C}" type="presParOf" srcId="{F3302366-BAE6-D44C-80C3-9025E9BC911F}" destId="{06785AE7-D120-614F-AA26-749FA0FDF416}" srcOrd="0" destOrd="0" presId="urn:microsoft.com/office/officeart/2016/7/layout/BasicLinearProcessNumbered"/>
    <dgm:cxn modelId="{350020EA-5983-274A-9EC4-BD2B106F1EE7}" type="presParOf" srcId="{F3302366-BAE6-D44C-80C3-9025E9BC911F}" destId="{B6D85CE3-C3B7-B54B-A8A2-5E6CADE46562}" srcOrd="1" destOrd="0" presId="urn:microsoft.com/office/officeart/2016/7/layout/BasicLinearProcessNumbered"/>
    <dgm:cxn modelId="{ECFBFB2B-8E71-DB41-817B-9BA3AFDE8C20}" type="presParOf" srcId="{F3302366-BAE6-D44C-80C3-9025E9BC911F}" destId="{B48F2825-C4F9-F446-81DA-2F867D88605B}" srcOrd="2" destOrd="0" presId="urn:microsoft.com/office/officeart/2016/7/layout/BasicLinearProcessNumbered"/>
    <dgm:cxn modelId="{E5F63C5E-04DA-0048-9CF5-085E88661FE0}" type="presParOf" srcId="{F3302366-BAE6-D44C-80C3-9025E9BC911F}" destId="{229A979F-6C22-AB4A-9821-7DD8190C81FE}" srcOrd="3" destOrd="0" presId="urn:microsoft.com/office/officeart/2016/7/layout/BasicLinearProcessNumbered"/>
    <dgm:cxn modelId="{B4349DBA-6C15-2840-85A4-9EC0ED155913}" type="presParOf" srcId="{41A77347-B737-8A4B-8628-45FBA03E4352}" destId="{7FC32143-F98A-D84F-9E84-B8425AF7AB59}" srcOrd="3" destOrd="0" presId="urn:microsoft.com/office/officeart/2016/7/layout/BasicLinearProcessNumbered"/>
    <dgm:cxn modelId="{AA339F78-0487-AB46-949A-8C194CFFD07E}" type="presParOf" srcId="{41A77347-B737-8A4B-8628-45FBA03E4352}" destId="{5D3EE718-C3FF-BC4D-83A8-B958A7C21278}" srcOrd="4" destOrd="0" presId="urn:microsoft.com/office/officeart/2016/7/layout/BasicLinearProcessNumbered"/>
    <dgm:cxn modelId="{F9172F75-3F32-F748-B90C-E21179232091}" type="presParOf" srcId="{5D3EE718-C3FF-BC4D-83A8-B958A7C21278}" destId="{DD824398-F075-6443-8FD2-9BFEF837D279}" srcOrd="0" destOrd="0" presId="urn:microsoft.com/office/officeart/2016/7/layout/BasicLinearProcessNumbered"/>
    <dgm:cxn modelId="{0F011AD5-31E7-AE4C-AF7A-CB7A317756C7}" type="presParOf" srcId="{5D3EE718-C3FF-BC4D-83A8-B958A7C21278}" destId="{3E3DFB26-09F5-2C4D-ABDC-62D6BA723767}" srcOrd="1" destOrd="0" presId="urn:microsoft.com/office/officeart/2016/7/layout/BasicLinearProcessNumbered"/>
    <dgm:cxn modelId="{7252B3D3-372D-7F4E-9C4A-A6C40803AF66}" type="presParOf" srcId="{5D3EE718-C3FF-BC4D-83A8-B958A7C21278}" destId="{34B8AEFD-3C43-B244-AD64-14193243C1CD}" srcOrd="2" destOrd="0" presId="urn:microsoft.com/office/officeart/2016/7/layout/BasicLinearProcessNumbered"/>
    <dgm:cxn modelId="{DCE15415-9B8E-B344-9BD1-71251E517A34}" type="presParOf" srcId="{5D3EE718-C3FF-BC4D-83A8-B958A7C21278}" destId="{45C80E0A-E11A-9C4E-B6E1-A30DEE58A261}"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ABED2-CCBD-E048-9EA1-843AE452ECCA}">
      <dsp:nvSpPr>
        <dsp:cNvPr id="0" name=""/>
        <dsp:cNvSpPr/>
      </dsp:nvSpPr>
      <dsp:spPr>
        <a:xfrm>
          <a:off x="0" y="0"/>
          <a:ext cx="3381375" cy="37337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tr-TR" sz="2600" kern="1200"/>
            <a:t>Lack of trust among participating entities. </a:t>
          </a:r>
          <a:endParaRPr lang="en-US" sz="2600" kern="1200"/>
        </a:p>
      </dsp:txBody>
      <dsp:txXfrm>
        <a:off x="0" y="1418843"/>
        <a:ext cx="3381375" cy="2240279"/>
      </dsp:txXfrm>
    </dsp:sp>
    <dsp:sp modelId="{F922C822-D914-B74F-AE45-389BFF9D416F}">
      <dsp:nvSpPr>
        <dsp:cNvPr id="0" name=""/>
        <dsp:cNvSpPr/>
      </dsp:nvSpPr>
      <dsp:spPr>
        <a:xfrm>
          <a:off x="1130617" y="373379"/>
          <a:ext cx="1120139" cy="112013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94658" y="537420"/>
        <a:ext cx="792057" cy="792057"/>
      </dsp:txXfrm>
    </dsp:sp>
    <dsp:sp modelId="{1B321730-7BD8-BC49-82E1-18D3D2BE4612}">
      <dsp:nvSpPr>
        <dsp:cNvPr id="0" name=""/>
        <dsp:cNvSpPr/>
      </dsp:nvSpPr>
      <dsp:spPr>
        <a:xfrm>
          <a:off x="0" y="3733727"/>
          <a:ext cx="338137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85AE7-D120-614F-AA26-749FA0FDF416}">
      <dsp:nvSpPr>
        <dsp:cNvPr id="0" name=""/>
        <dsp:cNvSpPr/>
      </dsp:nvSpPr>
      <dsp:spPr>
        <a:xfrm>
          <a:off x="3719512" y="0"/>
          <a:ext cx="3381375" cy="37337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tr-TR" sz="2600" kern="1200"/>
            <a:t>Lack of data supervision and management. </a:t>
          </a:r>
          <a:endParaRPr lang="en-US" sz="2600" kern="1200"/>
        </a:p>
      </dsp:txBody>
      <dsp:txXfrm>
        <a:off x="3719512" y="1418843"/>
        <a:ext cx="3381375" cy="2240279"/>
      </dsp:txXfrm>
    </dsp:sp>
    <dsp:sp modelId="{B6D85CE3-C3B7-B54B-A8A2-5E6CADE46562}">
      <dsp:nvSpPr>
        <dsp:cNvPr id="0" name=""/>
        <dsp:cNvSpPr/>
      </dsp:nvSpPr>
      <dsp:spPr>
        <a:xfrm>
          <a:off x="4850130" y="373379"/>
          <a:ext cx="1120139" cy="112013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4171" y="537420"/>
        <a:ext cx="792057" cy="792057"/>
      </dsp:txXfrm>
    </dsp:sp>
    <dsp:sp modelId="{B48F2825-C4F9-F446-81DA-2F867D88605B}">
      <dsp:nvSpPr>
        <dsp:cNvPr id="0" name=""/>
        <dsp:cNvSpPr/>
      </dsp:nvSpPr>
      <dsp:spPr>
        <a:xfrm>
          <a:off x="3719512" y="3733727"/>
          <a:ext cx="338137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824398-F075-6443-8FD2-9BFEF837D279}">
      <dsp:nvSpPr>
        <dsp:cNvPr id="0" name=""/>
        <dsp:cNvSpPr/>
      </dsp:nvSpPr>
      <dsp:spPr>
        <a:xfrm>
          <a:off x="7439025" y="0"/>
          <a:ext cx="3381375" cy="37337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tr-TR" sz="2600" kern="1200"/>
            <a:t>Lack of devices’ lifecycle management. </a:t>
          </a:r>
          <a:endParaRPr lang="en-US" sz="2600" kern="1200"/>
        </a:p>
      </dsp:txBody>
      <dsp:txXfrm>
        <a:off x="7439025" y="1418843"/>
        <a:ext cx="3381375" cy="2240279"/>
      </dsp:txXfrm>
    </dsp:sp>
    <dsp:sp modelId="{3E3DFB26-09F5-2C4D-ABDC-62D6BA723767}">
      <dsp:nvSpPr>
        <dsp:cNvPr id="0" name=""/>
        <dsp:cNvSpPr/>
      </dsp:nvSpPr>
      <dsp:spPr>
        <a:xfrm>
          <a:off x="8569642" y="373379"/>
          <a:ext cx="1120139" cy="112013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33683" y="537420"/>
        <a:ext cx="792057" cy="792057"/>
      </dsp:txXfrm>
    </dsp:sp>
    <dsp:sp modelId="{34B8AEFD-3C43-B244-AD64-14193243C1CD}">
      <dsp:nvSpPr>
        <dsp:cNvPr id="0" name=""/>
        <dsp:cNvSpPr/>
      </dsp:nvSpPr>
      <dsp:spPr>
        <a:xfrm>
          <a:off x="7439025" y="3733727"/>
          <a:ext cx="338137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6EF3D6-B9A0-51F8-54D5-A18BFCC7F2C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E34191A-C6F3-F23E-B418-1E83BD8CE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AD2FD87-5197-BE62-46AC-301869C346C6}"/>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0A359D35-7E95-6D55-2E71-FA890B18FDF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5913382-C404-5838-24CC-E0CE78CB4081}"/>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164170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F94330-478B-60FE-F902-AC73C158F6B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7906C86-39C6-528B-778A-D6C6DE50E30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F591646-2328-2BB5-4E1E-5BA9DFD06E0E}"/>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ABC8C2FC-64A2-B5E8-24E8-9FBAE7F7660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526C650-BA26-4CB3-BC88-CA3AAE24C015}"/>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12898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5C33EB9-34B6-5A28-7B7C-2E2FA74C9B54}"/>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E80C213-B0BC-4436-5C86-D7658B203E12}"/>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3C02770-1564-6D21-C9BF-8EC3F624610B}"/>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C9FC6AF1-BAF8-147E-8BDF-1948D99646E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06C2C3B-D490-F1A2-70F5-3988A6D12161}"/>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1428090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2143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7285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871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1616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9851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30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07789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678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490CD-C773-F7B9-7630-895E014DC6E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998DE89-B4EE-B25F-C97F-B21B6286B15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C986AA5-FC54-4416-BB2D-0B31642DB6D2}"/>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9BD5F34E-8B82-0071-A509-66EA89205A9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C143015-0A66-4791-8815-467D2BB0A616}"/>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2027231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7382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6890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171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341593-F851-B54D-2FB7-75AEEF6F671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5A7AC8E-DDFE-0FEF-F0E1-3C8EC9FFFF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8BE91B4-49A9-C4AD-7A24-586B387BE1E6}"/>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2C55617A-1BA8-87AB-7A2C-8B154EA43F0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EB2BF0E-62C6-A7C5-F605-6F17B566FB94}"/>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412125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50B4DA-103E-1C87-0F46-D406D38A5BB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E80B9A-A891-8CA7-4C85-D9336091748A}"/>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F1DD933-6993-321D-6CF0-546B3B5CDBB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6F74323-869F-F8A8-8064-E31BB7022EA0}"/>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6" name="Alt Bilgi Yer Tutucusu 5">
            <a:extLst>
              <a:ext uri="{FF2B5EF4-FFF2-40B4-BE49-F238E27FC236}">
                <a16:creationId xmlns:a16="http://schemas.microsoft.com/office/drawing/2014/main" id="{E379B47D-CDAE-F08A-0F4E-0173EE44DE4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CB6CA1B-1BE1-BB86-034F-94F45966D807}"/>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57844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A62AE0-B141-546E-1D33-CFAB15BA80CF}"/>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B8D7520-AC81-2253-D534-189E41677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8628EAE5-0703-A595-1AF8-8506B5B90DA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673EBD0A-CACB-17C2-F826-955743910D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2AAD4CE-1015-64CF-435F-454B12DF5BD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37B9EEC-D535-BCCD-EDCA-787830D82273}"/>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8" name="Alt Bilgi Yer Tutucusu 7">
            <a:extLst>
              <a:ext uri="{FF2B5EF4-FFF2-40B4-BE49-F238E27FC236}">
                <a16:creationId xmlns:a16="http://schemas.microsoft.com/office/drawing/2014/main" id="{D8AB60F5-1FEB-CC8A-F5D4-4B23304C710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99B1AD2C-93B6-5D12-E373-47ED3BC7C64D}"/>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355818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299A92-5285-7A69-ABB3-934C407C763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A4886C5-1BE5-3E95-3291-8AD9D37B41E3}"/>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4" name="Alt Bilgi Yer Tutucusu 3">
            <a:extLst>
              <a:ext uri="{FF2B5EF4-FFF2-40B4-BE49-F238E27FC236}">
                <a16:creationId xmlns:a16="http://schemas.microsoft.com/office/drawing/2014/main" id="{F0E62EE2-5CF4-9531-5515-894C3AC847E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A7C6C1AF-03D6-7DC3-E218-5179C030FDEB}"/>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174593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570E0CD-FC7A-BC4F-DD6F-4B357B59C5BE}"/>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3" name="Alt Bilgi Yer Tutucusu 2">
            <a:extLst>
              <a:ext uri="{FF2B5EF4-FFF2-40B4-BE49-F238E27FC236}">
                <a16:creationId xmlns:a16="http://schemas.microsoft.com/office/drawing/2014/main" id="{9C529381-D058-E795-1CB1-3B81F916834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E1548ED-0808-67CC-AF22-85EF78837C7A}"/>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174142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ECC75-97F1-36AF-EB8E-EE23E4A9040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D73C6AC-D768-932D-BD41-B7F0FAD37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FB14063-BC66-9C88-966E-8865F25FF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DC76100-D0F5-9AF1-41A2-B39EBFA913AF}"/>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6" name="Alt Bilgi Yer Tutucusu 5">
            <a:extLst>
              <a:ext uri="{FF2B5EF4-FFF2-40B4-BE49-F238E27FC236}">
                <a16:creationId xmlns:a16="http://schemas.microsoft.com/office/drawing/2014/main" id="{0F55DA3B-FC53-A9CE-DFA5-9E8E563C6EF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7B2A542-2228-772D-354B-87E7692FA072}"/>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79345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141D67-19A4-0CEF-B330-80C46811A6C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B818453-86F7-5C7D-9F84-07DA91C7C8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6EC08516-B944-9540-8F42-D345D3551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7EEE1CD-FF70-F060-28CB-7749B81E8A55}"/>
              </a:ext>
            </a:extLst>
          </p:cNvPr>
          <p:cNvSpPr>
            <a:spLocks noGrp="1"/>
          </p:cNvSpPr>
          <p:nvPr>
            <p:ph type="dt" sz="half" idx="10"/>
          </p:nvPr>
        </p:nvSpPr>
        <p:spPr/>
        <p:txBody>
          <a:bodyPr/>
          <a:lstStyle/>
          <a:p>
            <a:fld id="{BC4E51F9-CC1E-5443-9F9A-FE245AE129E5}" type="datetimeFigureOut">
              <a:rPr lang="tr-TR" smtClean="0"/>
              <a:t>5.06.2022</a:t>
            </a:fld>
            <a:endParaRPr lang="tr-TR"/>
          </a:p>
        </p:txBody>
      </p:sp>
      <p:sp>
        <p:nvSpPr>
          <p:cNvPr id="6" name="Alt Bilgi Yer Tutucusu 5">
            <a:extLst>
              <a:ext uri="{FF2B5EF4-FFF2-40B4-BE49-F238E27FC236}">
                <a16:creationId xmlns:a16="http://schemas.microsoft.com/office/drawing/2014/main" id="{7E64FC60-81AB-8634-ABE3-14AA7452EBA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D69A9E8-9137-D130-F2F8-EC9C3E9C78EC}"/>
              </a:ext>
            </a:extLst>
          </p:cNvPr>
          <p:cNvSpPr>
            <a:spLocks noGrp="1"/>
          </p:cNvSpPr>
          <p:nvPr>
            <p:ph type="sldNum" sz="quarter" idx="12"/>
          </p:nvPr>
        </p:nvSpPr>
        <p:spPr/>
        <p:txBody>
          <a:bodyPr/>
          <a:lstStyle/>
          <a:p>
            <a:fld id="{7EDCE182-6215-A642-899C-81BC8A8D7EA6}" type="slidenum">
              <a:rPr lang="tr-TR" smtClean="0"/>
              <a:t>‹#›</a:t>
            </a:fld>
            <a:endParaRPr lang="tr-TR"/>
          </a:p>
        </p:txBody>
      </p:sp>
    </p:spTree>
    <p:extLst>
      <p:ext uri="{BB962C8B-B14F-4D97-AF65-F5344CB8AC3E}">
        <p14:creationId xmlns:p14="http://schemas.microsoft.com/office/powerpoint/2010/main" val="242203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4F0A639C-D7F4-3813-98BD-03771B36E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A1C9174-4F8E-473C-D015-03B382BDCC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55467B1-5A27-E0E6-3E4C-CE9CFB5F2F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E51F9-CC1E-5443-9F9A-FE245AE129E5}" type="datetimeFigureOut">
              <a:rPr lang="tr-TR" smtClean="0"/>
              <a:t>5.06.2022</a:t>
            </a:fld>
            <a:endParaRPr lang="tr-TR"/>
          </a:p>
        </p:txBody>
      </p:sp>
      <p:sp>
        <p:nvSpPr>
          <p:cNvPr id="5" name="Alt Bilgi Yer Tutucusu 4">
            <a:extLst>
              <a:ext uri="{FF2B5EF4-FFF2-40B4-BE49-F238E27FC236}">
                <a16:creationId xmlns:a16="http://schemas.microsoft.com/office/drawing/2014/main" id="{08B05CFD-B5A2-FDF8-836D-B5100E07C3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DC637229-B954-D133-231D-01732E0E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CE182-6215-A642-899C-81BC8A8D7EA6}" type="slidenum">
              <a:rPr lang="tr-TR" smtClean="0"/>
              <a:t>‹#›</a:t>
            </a:fld>
            <a:endParaRPr lang="tr-TR"/>
          </a:p>
        </p:txBody>
      </p:sp>
    </p:spTree>
    <p:extLst>
      <p:ext uri="{BB962C8B-B14F-4D97-AF65-F5344CB8AC3E}">
        <p14:creationId xmlns:p14="http://schemas.microsoft.com/office/powerpoint/2010/main" val="1400943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9871053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cybersophia.net/quotes/hacker-and-hacking-quotes-sayings" TargetMode="External"/><Relationship Id="rId2" Type="http://schemas.openxmlformats.org/officeDocument/2006/relationships/hyperlink" Target="https://www.businessinsider.com/personal-finance/how-to-mine-ethereum" TargetMode="External"/><Relationship Id="rId1" Type="http://schemas.openxmlformats.org/officeDocument/2006/relationships/slideLayout" Target="../slideLayouts/slideLayout13.xml"/><Relationship Id="rId4" Type="http://schemas.openxmlformats.org/officeDocument/2006/relationships/hyperlink" Target="https://www.buybitcoinworldwide.com/how-many-bitcoins-are-there/#:~:text=How%20Many%20Bitcoin%20Miners%20Are,1%2C000%2C000%20unique%20individuals%20mining%20bitcoi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51F07519-322B-4907-EEE7-1C09AD735A33}"/>
              </a:ext>
            </a:extLst>
          </p:cNvPr>
          <p:cNvPicPr>
            <a:picLocks noChangeAspect="1"/>
          </p:cNvPicPr>
          <p:nvPr/>
        </p:nvPicPr>
        <p:blipFill rotWithShape="1">
          <a:blip r:embed="rId2"/>
          <a:srcRect l="21227" r="22802"/>
          <a:stretch/>
        </p:blipFill>
        <p:spPr>
          <a:xfrm>
            <a:off x="6185051"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4" name="Resim 4" descr="metin, elektronik eşyalar, devre içeren bir resim&#10;&#10;Açıklama otomatik olarak oluşturuldu">
            <a:extLst>
              <a:ext uri="{FF2B5EF4-FFF2-40B4-BE49-F238E27FC236}">
                <a16:creationId xmlns:a16="http://schemas.microsoft.com/office/drawing/2014/main" id="{6F7A3B0B-8CE5-4D1A-15E8-3DFB6DB3538A}"/>
              </a:ext>
            </a:extLst>
          </p:cNvPr>
          <p:cNvPicPr>
            <a:picLocks noChangeAspect="1"/>
          </p:cNvPicPr>
          <p:nvPr/>
        </p:nvPicPr>
        <p:blipFill rotWithShape="1">
          <a:blip r:embed="rId3"/>
          <a:srcRect l="12524" r="12494"/>
          <a:stretch/>
        </p:blipFill>
        <p:spPr>
          <a:xfrm>
            <a:off x="-1"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17" name="Freeform: Shape 18">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977C4713-1629-EBD7-4052-A60739908CE1}"/>
              </a:ext>
            </a:extLst>
          </p:cNvPr>
          <p:cNvSpPr>
            <a:spLocks noGrp="1"/>
          </p:cNvSpPr>
          <p:nvPr>
            <p:ph type="title"/>
          </p:nvPr>
        </p:nvSpPr>
        <p:spPr>
          <a:xfrm>
            <a:off x="570439" y="2166721"/>
            <a:ext cx="4117520" cy="1935570"/>
          </a:xfrm>
        </p:spPr>
        <p:txBody>
          <a:bodyPr>
            <a:normAutofit fontScale="90000"/>
          </a:bodyPr>
          <a:lstStyle/>
          <a:p>
            <a:r>
              <a:rPr lang="tr-TR" sz="3600" b="1" dirty="0" err="1">
                <a:ea typeface="+mj-lt"/>
                <a:cs typeface="+mj-lt"/>
              </a:rPr>
              <a:t>TrustChain</a:t>
            </a:r>
            <a:r>
              <a:rPr lang="tr-TR" sz="3600" b="1" dirty="0">
                <a:ea typeface="+mj-lt"/>
                <a:cs typeface="+mj-lt"/>
              </a:rPr>
              <a:t>: </a:t>
            </a:r>
            <a:r>
              <a:rPr lang="tr-TR" sz="3600" b="1" dirty="0" err="1">
                <a:ea typeface="+mj-lt"/>
                <a:cs typeface="+mj-lt"/>
              </a:rPr>
              <a:t>Establishing</a:t>
            </a:r>
            <a:r>
              <a:rPr lang="tr-TR" sz="3600" b="1" dirty="0">
                <a:ea typeface="+mj-lt"/>
                <a:cs typeface="+mj-lt"/>
              </a:rPr>
              <a:t> </a:t>
            </a:r>
            <a:r>
              <a:rPr lang="tr-TR" sz="3600" b="1" dirty="0" err="1">
                <a:ea typeface="+mj-lt"/>
                <a:cs typeface="+mj-lt"/>
              </a:rPr>
              <a:t>Trust</a:t>
            </a:r>
            <a:r>
              <a:rPr lang="tr-TR" sz="3600" b="1" dirty="0">
                <a:ea typeface="+mj-lt"/>
                <a:cs typeface="+mj-lt"/>
              </a:rPr>
              <a:t> in </a:t>
            </a:r>
            <a:r>
              <a:rPr lang="tr-TR" sz="3600" b="1" dirty="0" err="1">
                <a:ea typeface="+mj-lt"/>
                <a:cs typeface="+mj-lt"/>
              </a:rPr>
              <a:t>the</a:t>
            </a:r>
            <a:r>
              <a:rPr lang="tr-TR" sz="3600" b="1" dirty="0">
                <a:ea typeface="+mj-lt"/>
                <a:cs typeface="+mj-lt"/>
              </a:rPr>
              <a:t> </a:t>
            </a:r>
            <a:r>
              <a:rPr lang="tr-TR" sz="3600" b="1" dirty="0" err="1">
                <a:ea typeface="+mj-lt"/>
                <a:cs typeface="+mj-lt"/>
              </a:rPr>
              <a:t>IoT-based</a:t>
            </a:r>
            <a:r>
              <a:rPr lang="tr-TR" sz="3600" b="1" dirty="0">
                <a:ea typeface="+mj-lt"/>
                <a:cs typeface="+mj-lt"/>
              </a:rPr>
              <a:t> Applications </a:t>
            </a:r>
            <a:r>
              <a:rPr lang="tr-TR" sz="3600" b="1" dirty="0" err="1">
                <a:ea typeface="+mj-lt"/>
                <a:cs typeface="+mj-lt"/>
              </a:rPr>
              <a:t>Ecosystem</a:t>
            </a:r>
            <a:r>
              <a:rPr lang="tr-TR" sz="3600" b="1" dirty="0">
                <a:ea typeface="+mj-lt"/>
                <a:cs typeface="+mj-lt"/>
              </a:rPr>
              <a:t> Using </a:t>
            </a:r>
            <a:r>
              <a:rPr lang="tr-TR" sz="3600" b="1" dirty="0" err="1">
                <a:ea typeface="+mj-lt"/>
                <a:cs typeface="+mj-lt"/>
              </a:rPr>
              <a:t>Blockchain</a:t>
            </a:r>
            <a:endParaRPr lang="tr-TR" b="1" dirty="0" err="1"/>
          </a:p>
        </p:txBody>
      </p:sp>
      <p:sp>
        <p:nvSpPr>
          <p:cNvPr id="9" name="Content Placeholder 8">
            <a:extLst>
              <a:ext uri="{FF2B5EF4-FFF2-40B4-BE49-F238E27FC236}">
                <a16:creationId xmlns:a16="http://schemas.microsoft.com/office/drawing/2014/main" id="{CBB442A9-7474-2922-DD05-1260CE07E097}"/>
              </a:ext>
            </a:extLst>
          </p:cNvPr>
          <p:cNvSpPr>
            <a:spLocks noGrp="1"/>
          </p:cNvSpPr>
          <p:nvPr>
            <p:ph idx="1"/>
          </p:nvPr>
        </p:nvSpPr>
        <p:spPr>
          <a:xfrm>
            <a:off x="590850" y="4129505"/>
            <a:ext cx="4620544" cy="1775994"/>
          </a:xfrm>
        </p:spPr>
        <p:txBody>
          <a:bodyPr vert="horz" lIns="91440" tIns="45720" rIns="91440" bIns="45720" rtlCol="0" anchor="t">
            <a:normAutofit/>
          </a:bodyPr>
          <a:lstStyle/>
          <a:p>
            <a:r>
              <a:rPr lang="en-US" sz="1800" b="1" dirty="0">
                <a:cs typeface="Calibri"/>
              </a:rPr>
              <a:t>Çağatay AKKA</a:t>
            </a:r>
            <a:r>
              <a:rPr lang="en-US" sz="1800" b="1" dirty="0">
                <a:ea typeface="+mn-lt"/>
                <a:cs typeface="+mn-lt"/>
              </a:rPr>
              <a:t>Ş</a:t>
            </a:r>
            <a:r>
              <a:rPr lang="en-US" sz="1800" b="1" dirty="0">
                <a:solidFill>
                  <a:schemeClr val="bg1"/>
                </a:solidFill>
                <a:ea typeface="+mn-lt"/>
                <a:cs typeface="+mn-lt"/>
              </a:rPr>
              <a:t>     </a:t>
            </a:r>
            <a:r>
              <a:rPr lang="en-US" sz="1800" b="1" dirty="0">
                <a:ea typeface="+mn-lt"/>
                <a:cs typeface="+mn-lt"/>
              </a:rPr>
              <a:t>\ </a:t>
            </a:r>
            <a:r>
              <a:rPr lang="en-US" sz="1800" b="1" dirty="0">
                <a:solidFill>
                  <a:schemeClr val="bg1"/>
                </a:solidFill>
                <a:ea typeface="+mn-lt"/>
                <a:cs typeface="+mn-lt"/>
              </a:rPr>
              <a:t>    </a:t>
            </a:r>
            <a:r>
              <a:rPr lang="en-US" sz="1800" b="1" dirty="0">
                <a:ea typeface="+mn-lt"/>
                <a:cs typeface="+mn-lt"/>
              </a:rPr>
              <a:t>Mehmet </a:t>
            </a:r>
            <a:r>
              <a:rPr lang="en-US" sz="1800" b="1" dirty="0" err="1">
                <a:ea typeface="+mn-lt"/>
                <a:cs typeface="+mn-lt"/>
              </a:rPr>
              <a:t>Hilmi</a:t>
            </a:r>
            <a:r>
              <a:rPr lang="en-US" sz="1800" b="1" dirty="0">
                <a:ea typeface="+mn-lt"/>
                <a:cs typeface="+mn-lt"/>
              </a:rPr>
              <a:t> EMEL</a:t>
            </a:r>
          </a:p>
        </p:txBody>
      </p:sp>
    </p:spTree>
    <p:extLst>
      <p:ext uri="{BB962C8B-B14F-4D97-AF65-F5344CB8AC3E}">
        <p14:creationId xmlns:p14="http://schemas.microsoft.com/office/powerpoint/2010/main" val="1192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9CEB02-70CD-AE72-3BA2-0F75750B07DF}"/>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dirty="0">
                <a:solidFill>
                  <a:schemeClr val="bg1">
                    <a:lumMod val="85000"/>
                    <a:lumOff val="15000"/>
                  </a:schemeClr>
                </a:solidFill>
                <a:latin typeface="+mj-lt"/>
                <a:ea typeface="+mj-ea"/>
                <a:cs typeface="+mj-cs"/>
              </a:rPr>
              <a:t>WHAT is Blockchain?</a:t>
            </a:r>
          </a:p>
        </p:txBody>
      </p:sp>
      <p:pic>
        <p:nvPicPr>
          <p:cNvPr id="4" name="Resim 4">
            <a:extLst>
              <a:ext uri="{FF2B5EF4-FFF2-40B4-BE49-F238E27FC236}">
                <a16:creationId xmlns:a16="http://schemas.microsoft.com/office/drawing/2014/main" id="{C29E5B5B-E15F-68FE-CAC8-76C32D98EAC6}"/>
              </a:ext>
            </a:extLst>
          </p:cNvPr>
          <p:cNvPicPr>
            <a:picLocks noGrp="1" noChangeAspect="1"/>
          </p:cNvPicPr>
          <p:nvPr>
            <p:ph idx="1"/>
          </p:nvPr>
        </p:nvPicPr>
        <p:blipFill rotWithShape="1">
          <a:blip r:embed="rId2"/>
          <a:srcRect r="3844" b="-2"/>
          <a:stretch/>
        </p:blipFill>
        <p:spPr>
          <a:xfrm>
            <a:off x="716280" y="918752"/>
            <a:ext cx="6436548" cy="5020495"/>
          </a:xfrm>
          <a:prstGeom prst="rect">
            <a:avLst/>
          </a:prstGeom>
        </p:spPr>
      </p:pic>
    </p:spTree>
    <p:extLst>
      <p:ext uri="{BB962C8B-B14F-4D97-AF65-F5344CB8AC3E}">
        <p14:creationId xmlns:p14="http://schemas.microsoft.com/office/powerpoint/2010/main" val="361146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CB30E74-77B3-59AA-D045-B17C8EFC5F8F}"/>
              </a:ext>
            </a:extLst>
          </p:cNvPr>
          <p:cNvSpPr>
            <a:spLocks noGrp="1"/>
          </p:cNvSpPr>
          <p:nvPr>
            <p:ph type="title"/>
          </p:nvPr>
        </p:nvSpPr>
        <p:spPr>
          <a:xfrm>
            <a:off x="4136109" y="96250"/>
            <a:ext cx="3978646" cy="1730872"/>
          </a:xfrm>
          <a:prstGeom prst="ellipse">
            <a:avLst/>
          </a:prstGeom>
        </p:spPr>
        <p:txBody>
          <a:bodyPr anchor="t">
            <a:normAutofit/>
          </a:bodyPr>
          <a:lstStyle/>
          <a:p>
            <a:r>
              <a:rPr lang="tr-TR" sz="3400" dirty="0">
                <a:ea typeface="+mj-lt"/>
                <a:cs typeface="+mj-lt"/>
              </a:rPr>
              <a:t>How it </a:t>
            </a:r>
            <a:r>
              <a:rPr lang="tr-TR" sz="3400" dirty="0" err="1">
                <a:ea typeface="+mj-lt"/>
                <a:cs typeface="+mj-lt"/>
              </a:rPr>
              <a:t>works</a:t>
            </a:r>
            <a:r>
              <a:rPr lang="tr-TR" sz="3400" dirty="0">
                <a:ea typeface="+mj-lt"/>
                <a:cs typeface="+mj-lt"/>
              </a:rPr>
              <a:t>?</a:t>
            </a:r>
          </a:p>
        </p:txBody>
      </p:sp>
      <p:pic>
        <p:nvPicPr>
          <p:cNvPr id="5" name="Resim 4">
            <a:extLst>
              <a:ext uri="{FF2B5EF4-FFF2-40B4-BE49-F238E27FC236}">
                <a16:creationId xmlns:a16="http://schemas.microsoft.com/office/drawing/2014/main" id="{73000FDD-6267-762F-B723-11B2E21C074A}"/>
              </a:ext>
            </a:extLst>
          </p:cNvPr>
          <p:cNvPicPr>
            <a:picLocks noChangeAspect="1"/>
          </p:cNvPicPr>
          <p:nvPr/>
        </p:nvPicPr>
        <p:blipFill rotWithShape="1">
          <a:blip r:embed="rId2"/>
          <a:srcRect b="8140"/>
          <a:stretch/>
        </p:blipFill>
        <p:spPr>
          <a:xfrm>
            <a:off x="580258" y="2768379"/>
            <a:ext cx="9511319" cy="3296931"/>
          </a:xfrm>
          <a:prstGeom prst="rect">
            <a:avLst/>
          </a:prstGeom>
        </p:spPr>
      </p:pic>
      <p:sp>
        <p:nvSpPr>
          <p:cNvPr id="3" name="İçerik Yer Tutucusu 2">
            <a:extLst>
              <a:ext uri="{FF2B5EF4-FFF2-40B4-BE49-F238E27FC236}">
                <a16:creationId xmlns:a16="http://schemas.microsoft.com/office/drawing/2014/main" id="{4207AEC0-877A-BC2E-A9E2-1A919388BD86}"/>
              </a:ext>
            </a:extLst>
          </p:cNvPr>
          <p:cNvSpPr>
            <a:spLocks noGrp="1"/>
          </p:cNvSpPr>
          <p:nvPr>
            <p:ph idx="1"/>
          </p:nvPr>
        </p:nvSpPr>
        <p:spPr>
          <a:xfrm>
            <a:off x="845471" y="1158856"/>
            <a:ext cx="8322828" cy="1282927"/>
          </a:xfrm>
        </p:spPr>
        <p:txBody>
          <a:bodyPr vert="horz" lIns="91440" tIns="45720" rIns="91440" bIns="45720" rtlCol="0" anchor="t">
            <a:normAutofit/>
          </a:bodyPr>
          <a:lstStyle/>
          <a:p>
            <a:pPr marL="457200" indent="-457200"/>
            <a:r>
              <a:rPr lang="tr-TR" sz="2000" dirty="0">
                <a:ea typeface="+mn-lt"/>
                <a:cs typeface="+mn-lt"/>
              </a:rPr>
              <a:t>-</a:t>
            </a:r>
            <a:r>
              <a:rPr lang="tr-TR" sz="2000" dirty="0" err="1">
                <a:ea typeface="+mn-lt"/>
                <a:cs typeface="+mn-lt"/>
              </a:rPr>
              <a:t>Modifying</a:t>
            </a:r>
            <a:r>
              <a:rPr lang="tr-TR" sz="2000" dirty="0">
                <a:ea typeface="+mn-lt"/>
                <a:cs typeface="+mn-lt"/>
              </a:rPr>
              <a:t>  data </a:t>
            </a:r>
            <a:r>
              <a:rPr lang="tr-TR" sz="2000" dirty="0" err="1">
                <a:ea typeface="+mn-lt"/>
                <a:cs typeface="+mn-lt"/>
              </a:rPr>
              <a:t>changes</a:t>
            </a:r>
            <a:r>
              <a:rPr lang="tr-TR" sz="2000" dirty="0">
                <a:ea typeface="+mn-lt"/>
                <a:cs typeface="+mn-lt"/>
              </a:rPr>
              <a:t> </a:t>
            </a:r>
            <a:r>
              <a:rPr lang="tr-TR" sz="2000" dirty="0" err="1">
                <a:ea typeface="+mn-lt"/>
                <a:cs typeface="+mn-lt"/>
              </a:rPr>
              <a:t>hash</a:t>
            </a:r>
            <a:r>
              <a:rPr lang="tr-TR" sz="2000" dirty="0">
                <a:ea typeface="+mn-lt"/>
                <a:cs typeface="+mn-lt"/>
              </a:rPr>
              <a:t> </a:t>
            </a:r>
            <a:r>
              <a:rPr lang="tr-TR" sz="2000" dirty="0" err="1">
                <a:ea typeface="+mn-lt"/>
                <a:cs typeface="+mn-lt"/>
              </a:rPr>
              <a:t>and</a:t>
            </a:r>
            <a:r>
              <a:rPr lang="tr-TR" sz="2000" dirty="0">
                <a:ea typeface="+mn-lt"/>
                <a:cs typeface="+mn-lt"/>
              </a:rPr>
              <a:t> it </a:t>
            </a:r>
            <a:r>
              <a:rPr lang="tr-TR" sz="2000" dirty="0" err="1">
                <a:ea typeface="+mn-lt"/>
                <a:cs typeface="+mn-lt"/>
              </a:rPr>
              <a:t>breakes</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chain</a:t>
            </a:r>
            <a:r>
              <a:rPr lang="tr-TR" sz="2000" dirty="0">
                <a:ea typeface="+mn-lt"/>
                <a:cs typeface="+mn-lt"/>
              </a:rPr>
              <a:t>.</a:t>
            </a:r>
          </a:p>
          <a:p>
            <a:pPr marL="457200" indent="-457200"/>
            <a:r>
              <a:rPr lang="tr-TR" sz="2000" dirty="0">
                <a:ea typeface="+mn-lt"/>
                <a:cs typeface="+mn-lt"/>
              </a:rPr>
              <a:t>-</a:t>
            </a:r>
            <a:r>
              <a:rPr lang="tr-TR" sz="2000" dirty="0" err="1">
                <a:ea typeface="+mn-lt"/>
                <a:cs typeface="+mn-lt"/>
              </a:rPr>
              <a:t>Enhanced</a:t>
            </a:r>
            <a:r>
              <a:rPr lang="tr-TR" sz="2000" dirty="0">
                <a:ea typeface="+mn-lt"/>
                <a:cs typeface="+mn-lt"/>
              </a:rPr>
              <a:t> </a:t>
            </a:r>
            <a:r>
              <a:rPr lang="tr-TR" sz="2000" dirty="0" err="1">
                <a:ea typeface="+mn-lt"/>
                <a:cs typeface="+mn-lt"/>
              </a:rPr>
              <a:t>security</a:t>
            </a:r>
            <a:r>
              <a:rPr lang="tr-TR" sz="2000" dirty="0">
                <a:ea typeface="+mn-lt"/>
                <a:cs typeface="+mn-lt"/>
              </a:rPr>
              <a:t>.</a:t>
            </a:r>
          </a:p>
          <a:p>
            <a:pPr marL="457200" indent="-457200"/>
            <a:r>
              <a:rPr lang="tr-TR" sz="2000" dirty="0">
                <a:ea typeface="+mn-lt"/>
                <a:cs typeface="+mn-lt"/>
              </a:rPr>
              <a:t> Can </a:t>
            </a:r>
            <a:r>
              <a:rPr lang="tr-TR" sz="2000" dirty="0" err="1">
                <a:ea typeface="+mn-lt"/>
                <a:cs typeface="+mn-lt"/>
              </a:rPr>
              <a:t>anyone</a:t>
            </a:r>
            <a:r>
              <a:rPr lang="tr-TR" sz="2000" dirty="0">
                <a:ea typeface="+mn-lt"/>
                <a:cs typeface="+mn-lt"/>
              </a:rPr>
              <a:t> break in?</a:t>
            </a:r>
            <a:endParaRPr lang="tr-TR" dirty="0"/>
          </a:p>
          <a:p>
            <a:endParaRPr lang="tr-TR" sz="2000">
              <a:ea typeface="Calibri"/>
              <a:cs typeface="Calibri"/>
            </a:endParaRPr>
          </a:p>
        </p:txBody>
      </p:sp>
      <p:grpSp>
        <p:nvGrpSpPr>
          <p:cNvPr id="23" name="Group 22">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2370" y="4592474"/>
            <a:ext cx="1128382" cy="847206"/>
            <a:chOff x="8183879" y="1000124"/>
            <a:chExt cx="1562267" cy="1172973"/>
          </a:xfrm>
        </p:grpSpPr>
        <p:sp>
          <p:nvSpPr>
            <p:cNvPr id="24"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07818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E768BAC-C31F-578C-1AB9-B83715F934BC}"/>
              </a:ext>
            </a:extLst>
          </p:cNvPr>
          <p:cNvSpPr>
            <a:spLocks noGrp="1"/>
          </p:cNvSpPr>
          <p:nvPr>
            <p:ph type="title"/>
          </p:nvPr>
        </p:nvSpPr>
        <p:spPr>
          <a:xfrm>
            <a:off x="640080" y="325369"/>
            <a:ext cx="4368602" cy="1956841"/>
          </a:xfrm>
        </p:spPr>
        <p:txBody>
          <a:bodyPr anchor="b">
            <a:normAutofit/>
          </a:bodyPr>
          <a:lstStyle/>
          <a:p>
            <a:r>
              <a:rPr lang="tr-TR" sz="5400">
                <a:cs typeface="Calibri Light"/>
              </a:rPr>
              <a:t>%51 Attack</a:t>
            </a:r>
          </a:p>
        </p:txBody>
      </p:sp>
      <p:sp>
        <p:nvSpPr>
          <p:cNvPr id="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910BA40-783A-C702-7507-0A00F310CF97}"/>
              </a:ext>
            </a:extLst>
          </p:cNvPr>
          <p:cNvSpPr>
            <a:spLocks noGrp="1"/>
          </p:cNvSpPr>
          <p:nvPr>
            <p:ph idx="1"/>
          </p:nvPr>
        </p:nvSpPr>
        <p:spPr>
          <a:xfrm>
            <a:off x="640080" y="2872899"/>
            <a:ext cx="4243589" cy="3320668"/>
          </a:xfrm>
        </p:spPr>
        <p:txBody>
          <a:bodyPr vert="horz" lIns="91440" tIns="45720" rIns="91440" bIns="45720" rtlCol="0">
            <a:normAutofit/>
          </a:bodyPr>
          <a:lstStyle/>
          <a:p>
            <a:r>
              <a:rPr lang="tr-TR" sz="1500">
                <a:cs typeface="Calibri"/>
              </a:rPr>
              <a:t>When:</a:t>
            </a:r>
            <a:endParaRPr lang="tr-TR" sz="1500">
              <a:ea typeface="Calibri"/>
              <a:cs typeface="Calibri"/>
            </a:endParaRPr>
          </a:p>
          <a:p>
            <a:r>
              <a:rPr lang="tr-TR" sz="1500">
                <a:cs typeface="Calibri"/>
              </a:rPr>
              <a:t>-If group of miners control +%50 of mining hash rate or computing power</a:t>
            </a:r>
            <a:endParaRPr lang="tr-TR" sz="1500">
              <a:ea typeface="Calibri" panose="020F0502020204030204"/>
              <a:cs typeface="Calibri"/>
            </a:endParaRPr>
          </a:p>
          <a:p>
            <a:r>
              <a:rPr lang="tr-TR" sz="1500">
                <a:cs typeface="Calibri"/>
              </a:rPr>
              <a:t>What can it do:</a:t>
            </a:r>
            <a:endParaRPr lang="tr-TR" sz="1500">
              <a:ea typeface="Calibri"/>
              <a:cs typeface="Calibri"/>
            </a:endParaRPr>
          </a:p>
          <a:p>
            <a:r>
              <a:rPr lang="tr-TR" sz="1500">
                <a:cs typeface="Calibri"/>
              </a:rPr>
              <a:t>-Reversing transactions.</a:t>
            </a:r>
            <a:endParaRPr lang="tr-TR" sz="1500">
              <a:ea typeface="Calibri"/>
              <a:cs typeface="Calibri"/>
            </a:endParaRPr>
          </a:p>
          <a:p>
            <a:r>
              <a:rPr lang="tr-TR" sz="1500">
                <a:cs typeface="Calibri"/>
              </a:rPr>
              <a:t>-Can corrupt blockchain network.</a:t>
            </a:r>
            <a:endParaRPr lang="tr-TR" sz="1500">
              <a:ea typeface="Calibri"/>
              <a:cs typeface="Calibri"/>
            </a:endParaRPr>
          </a:p>
          <a:p>
            <a:r>
              <a:rPr lang="tr-TR" sz="1500">
                <a:cs typeface="Calibri"/>
              </a:rPr>
              <a:t>-Steal or change the value of coins.</a:t>
            </a:r>
            <a:endParaRPr lang="tr-TR" sz="1500">
              <a:ea typeface="Calibri"/>
              <a:cs typeface="Calibri"/>
            </a:endParaRPr>
          </a:p>
          <a:p>
            <a:endParaRPr lang="tr-TR" sz="1500">
              <a:cs typeface="Calibri"/>
            </a:endParaRPr>
          </a:p>
          <a:p>
            <a:endParaRPr lang="tr-TR" sz="1500">
              <a:cs typeface="Calibri"/>
            </a:endParaRPr>
          </a:p>
          <a:p>
            <a:r>
              <a:rPr lang="tr-TR" sz="1500">
                <a:cs typeface="Calibri"/>
              </a:rPr>
              <a:t>-Is blockchain even safe?</a:t>
            </a:r>
            <a:endParaRPr lang="tr-TR" sz="1500">
              <a:ea typeface="Calibri"/>
              <a:cs typeface="Calibri"/>
            </a:endParaRPr>
          </a:p>
        </p:txBody>
      </p:sp>
      <p:pic>
        <p:nvPicPr>
          <p:cNvPr id="8" name="Resim 14" descr="metin, örümcek ağı, açık hava nesnesi içeren bir resim&#10;&#10;Açıklama otomatik olarak oluşturuldu">
            <a:extLst>
              <a:ext uri="{FF2B5EF4-FFF2-40B4-BE49-F238E27FC236}">
                <a16:creationId xmlns:a16="http://schemas.microsoft.com/office/drawing/2014/main" id="{AE1C7233-9E7C-8722-84B1-BBE258944C97}"/>
              </a:ext>
            </a:extLst>
          </p:cNvPr>
          <p:cNvPicPr>
            <a:picLocks noChangeAspect="1"/>
          </p:cNvPicPr>
          <p:nvPr/>
        </p:nvPicPr>
        <p:blipFill rotWithShape="1">
          <a:blip r:embed="rId2"/>
          <a:srcRect l="21664" r="2166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18517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24057-69CC-47EC-7EA1-543C2D9C6B0F}"/>
              </a:ext>
            </a:extLst>
          </p:cNvPr>
          <p:cNvSpPr>
            <a:spLocks noGrp="1"/>
          </p:cNvSpPr>
          <p:nvPr>
            <p:ph type="title"/>
          </p:nvPr>
        </p:nvSpPr>
        <p:spPr>
          <a:xfrm>
            <a:off x="640080" y="4777739"/>
            <a:ext cx="3418990" cy="1412119"/>
          </a:xfrm>
        </p:spPr>
        <p:txBody>
          <a:bodyPr>
            <a:normAutofit/>
          </a:bodyPr>
          <a:lstStyle/>
          <a:p>
            <a:r>
              <a:rPr lang="tr-TR" sz="4800">
                <a:cs typeface="Calibri Light"/>
              </a:rPr>
              <a:t>Can it happen? </a:t>
            </a:r>
            <a:endParaRPr lang="tr-TR" sz="4800"/>
          </a:p>
        </p:txBody>
      </p:sp>
      <p:sp>
        <p:nvSpPr>
          <p:cNvPr id="3" name="İçerik Yer Tutucusu 2">
            <a:extLst>
              <a:ext uri="{FF2B5EF4-FFF2-40B4-BE49-F238E27FC236}">
                <a16:creationId xmlns:a16="http://schemas.microsoft.com/office/drawing/2014/main" id="{2F5B37EB-5DEE-6D27-9552-363C41E896D1}"/>
              </a:ext>
            </a:extLst>
          </p:cNvPr>
          <p:cNvSpPr>
            <a:spLocks noGrp="1"/>
          </p:cNvSpPr>
          <p:nvPr>
            <p:ph idx="1"/>
          </p:nvPr>
        </p:nvSpPr>
        <p:spPr>
          <a:xfrm>
            <a:off x="4654294" y="4777739"/>
            <a:ext cx="6897626" cy="1399223"/>
          </a:xfrm>
        </p:spPr>
        <p:txBody>
          <a:bodyPr vert="horz" lIns="91440" tIns="45720" rIns="91440" bIns="45720" rtlCol="0" anchor="ctr">
            <a:normAutofit/>
          </a:bodyPr>
          <a:lstStyle/>
          <a:p>
            <a:pPr marL="0" indent="0">
              <a:buNone/>
            </a:pPr>
            <a:r>
              <a:rPr lang="tr-TR" sz="2200">
                <a:ea typeface="+mn-lt"/>
                <a:cs typeface="+mn-lt"/>
              </a:rPr>
              <a:t>Yes but no.</a:t>
            </a:r>
            <a:endParaRPr lang="tr-TR" sz="2200"/>
          </a:p>
          <a:p>
            <a:r>
              <a:rPr lang="tr-TR" sz="2200">
                <a:cs typeface="Calibri"/>
              </a:rPr>
              <a:t>Bitcoin has over 1.000.000+ miners(2021).</a:t>
            </a:r>
            <a:endParaRPr lang="tr-TR" sz="2200"/>
          </a:p>
          <a:p>
            <a:r>
              <a:rPr lang="tr-TR" sz="2200">
                <a:cs typeface="Calibri"/>
              </a:rPr>
              <a:t>Ethereum 400.000 + active miners(2022).</a:t>
            </a:r>
          </a:p>
          <a:p>
            <a:endParaRPr lang="tr-TR" sz="2200">
              <a:cs typeface="Calibri"/>
            </a:endParaRPr>
          </a:p>
        </p:txBody>
      </p:sp>
      <p:pic>
        <p:nvPicPr>
          <p:cNvPr id="4" name="Resim 4">
            <a:extLst>
              <a:ext uri="{FF2B5EF4-FFF2-40B4-BE49-F238E27FC236}">
                <a16:creationId xmlns:a16="http://schemas.microsoft.com/office/drawing/2014/main" id="{3949BD06-4899-BF35-3491-78CE2250CA3B}"/>
              </a:ext>
            </a:extLst>
          </p:cNvPr>
          <p:cNvPicPr>
            <a:picLocks noChangeAspect="1"/>
          </p:cNvPicPr>
          <p:nvPr/>
        </p:nvPicPr>
        <p:blipFill rotWithShape="1">
          <a:blip r:embed="rId2"/>
          <a:srcRect b="2484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Tree>
    <p:extLst>
      <p:ext uri="{BB962C8B-B14F-4D97-AF65-F5344CB8AC3E}">
        <p14:creationId xmlns:p14="http://schemas.microsoft.com/office/powerpoint/2010/main" val="414915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resim içeren bir resim&#10;&#10;Açıklama otomatik olarak oluşturuldu">
            <a:extLst>
              <a:ext uri="{FF2B5EF4-FFF2-40B4-BE49-F238E27FC236}">
                <a16:creationId xmlns:a16="http://schemas.microsoft.com/office/drawing/2014/main" id="{924442F8-A64D-0E06-EF22-1457D8324968}"/>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Başlık 1">
            <a:extLst>
              <a:ext uri="{FF2B5EF4-FFF2-40B4-BE49-F238E27FC236}">
                <a16:creationId xmlns:a16="http://schemas.microsoft.com/office/drawing/2014/main" id="{000C6E79-342A-04BA-C9C6-D6B5C7799D62}"/>
              </a:ext>
            </a:extLst>
          </p:cNvPr>
          <p:cNvSpPr>
            <a:spLocks noGrp="1"/>
          </p:cNvSpPr>
          <p:nvPr>
            <p:ph type="title"/>
          </p:nvPr>
        </p:nvSpPr>
        <p:spPr>
          <a:xfrm>
            <a:off x="838201" y="1065862"/>
            <a:ext cx="3313164" cy="4726276"/>
          </a:xfrm>
        </p:spPr>
        <p:txBody>
          <a:bodyPr>
            <a:normAutofit/>
          </a:bodyPr>
          <a:lstStyle/>
          <a:p>
            <a:pPr algn="r"/>
            <a:r>
              <a:rPr lang="tr-TR" sz="4000">
                <a:solidFill>
                  <a:srgbClr val="FFFFFF"/>
                </a:solidFill>
              </a:rPr>
              <a:t>Transparency</a:t>
            </a:r>
            <a:endParaRPr lang="tr-TR" sz="4000">
              <a:solidFill>
                <a:srgbClr val="FFFFFF"/>
              </a:solidFill>
              <a:cs typeface="Calibri Light"/>
            </a:endParaRPr>
          </a:p>
        </p:txBody>
      </p:sp>
      <p:sp>
        <p:nvSpPr>
          <p:cNvPr id="3" name="İçerik Yer Tutucusu 2">
            <a:extLst>
              <a:ext uri="{FF2B5EF4-FFF2-40B4-BE49-F238E27FC236}">
                <a16:creationId xmlns:a16="http://schemas.microsoft.com/office/drawing/2014/main" id="{D99A8C8F-0F6B-CCFF-D6DF-F9BF01B4D9EC}"/>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tr-TR" sz="2000" dirty="0">
                <a:solidFill>
                  <a:srgbClr val="FFFFFF"/>
                </a:solidFill>
                <a:cs typeface="Calibri"/>
              </a:rPr>
              <a:t>-Data is </a:t>
            </a:r>
            <a:r>
              <a:rPr lang="tr-TR" sz="2000" dirty="0" err="1">
                <a:solidFill>
                  <a:srgbClr val="FFFFFF"/>
                </a:solidFill>
                <a:cs typeface="Calibri"/>
              </a:rPr>
              <a:t>available</a:t>
            </a:r>
            <a:r>
              <a:rPr lang="tr-TR" sz="2000" dirty="0">
                <a:solidFill>
                  <a:srgbClr val="FFFFFF"/>
                </a:solidFill>
                <a:cs typeface="Calibri"/>
              </a:rPr>
              <a:t>/</a:t>
            </a:r>
            <a:r>
              <a:rPr lang="tr-TR" sz="2000" dirty="0" err="1">
                <a:solidFill>
                  <a:srgbClr val="FFFFFF"/>
                </a:solidFill>
                <a:cs typeface="Calibri"/>
              </a:rPr>
              <a:t>visible</a:t>
            </a:r>
            <a:r>
              <a:rPr lang="tr-TR" sz="2000" dirty="0">
                <a:solidFill>
                  <a:srgbClr val="FFFFFF"/>
                </a:solidFill>
                <a:cs typeface="Calibri"/>
              </a:rPr>
              <a:t> </a:t>
            </a:r>
            <a:r>
              <a:rPr lang="tr-TR" sz="2000" dirty="0" err="1">
                <a:solidFill>
                  <a:srgbClr val="FFFFFF"/>
                </a:solidFill>
                <a:cs typeface="Calibri"/>
              </a:rPr>
              <a:t>to</a:t>
            </a:r>
            <a:r>
              <a:rPr lang="tr-TR" sz="2000" dirty="0">
                <a:solidFill>
                  <a:srgbClr val="FFFFFF"/>
                </a:solidFill>
                <a:cs typeface="Calibri"/>
              </a:rPr>
              <a:t> </a:t>
            </a:r>
            <a:r>
              <a:rPr lang="tr-TR" sz="2000" dirty="0" err="1">
                <a:solidFill>
                  <a:srgbClr val="FFFFFF"/>
                </a:solidFill>
                <a:cs typeface="Calibri"/>
              </a:rPr>
              <a:t>anyone</a:t>
            </a:r>
            <a:r>
              <a:rPr lang="tr-TR" sz="2000" dirty="0">
                <a:solidFill>
                  <a:srgbClr val="FFFFFF"/>
                </a:solidFill>
                <a:cs typeface="Calibri"/>
              </a:rPr>
              <a:t> , </a:t>
            </a:r>
            <a:r>
              <a:rPr lang="tr-TR" sz="2000" dirty="0" err="1">
                <a:solidFill>
                  <a:srgbClr val="FFFFFF"/>
                </a:solidFill>
                <a:cs typeface="Calibri"/>
              </a:rPr>
              <a:t>anytime</a:t>
            </a:r>
            <a:r>
              <a:rPr lang="tr-TR" sz="2000" dirty="0">
                <a:solidFill>
                  <a:srgbClr val="FFFFFF"/>
                </a:solidFill>
                <a:cs typeface="Calibri"/>
              </a:rPr>
              <a:t>.</a:t>
            </a:r>
          </a:p>
          <a:p>
            <a:r>
              <a:rPr lang="tr-TR" sz="2000" dirty="0">
                <a:solidFill>
                  <a:srgbClr val="FFFFFF"/>
                </a:solidFill>
                <a:latin typeface="Calibri"/>
                <a:cs typeface="Calibri"/>
              </a:rPr>
              <a:t>-</a:t>
            </a:r>
            <a:r>
              <a:rPr lang="tr-TR" sz="2000" dirty="0" err="1">
                <a:solidFill>
                  <a:srgbClr val="FFFFFF"/>
                </a:solidFill>
                <a:latin typeface="Calibri"/>
                <a:cs typeface="Calibri"/>
              </a:rPr>
              <a:t>Trustworthiness</a:t>
            </a:r>
            <a:r>
              <a:rPr lang="tr-TR" sz="2000" dirty="0">
                <a:solidFill>
                  <a:srgbClr val="FFFFFF"/>
                </a:solidFill>
                <a:latin typeface="Calibri"/>
                <a:cs typeface="Calibri"/>
              </a:rPr>
              <a:t> is a </a:t>
            </a:r>
            <a:r>
              <a:rPr lang="tr-TR" sz="2000" dirty="0" err="1">
                <a:solidFill>
                  <a:srgbClr val="FFFFFF"/>
                </a:solidFill>
                <a:latin typeface="Calibri"/>
                <a:cs typeface="Calibri"/>
              </a:rPr>
              <a:t>key</a:t>
            </a:r>
            <a:r>
              <a:rPr lang="tr-TR" sz="2000" dirty="0">
                <a:solidFill>
                  <a:srgbClr val="FFFFFF"/>
                </a:solidFill>
                <a:latin typeface="Calibri"/>
                <a:cs typeface="Calibri"/>
              </a:rPr>
              <a:t> </a:t>
            </a:r>
            <a:r>
              <a:rPr lang="tr-TR" sz="2000" dirty="0" err="1">
                <a:solidFill>
                  <a:srgbClr val="FFFFFF"/>
                </a:solidFill>
                <a:latin typeface="Calibri"/>
                <a:cs typeface="Calibri"/>
              </a:rPr>
              <a:t>issue</a:t>
            </a:r>
            <a:r>
              <a:rPr lang="tr-TR" sz="2000" dirty="0">
                <a:solidFill>
                  <a:srgbClr val="FFFFFF"/>
                </a:solidFill>
                <a:latin typeface="Calibri"/>
                <a:cs typeface="Calibri"/>
              </a:rPr>
              <a:t> </a:t>
            </a:r>
            <a:r>
              <a:rPr lang="tr-TR" sz="2000" dirty="0" err="1">
                <a:solidFill>
                  <a:srgbClr val="FFFFFF"/>
                </a:solidFill>
                <a:latin typeface="Calibri"/>
                <a:cs typeface="Calibri"/>
              </a:rPr>
              <a:t>for</a:t>
            </a:r>
            <a:r>
              <a:rPr lang="tr-TR" sz="2000" dirty="0">
                <a:solidFill>
                  <a:srgbClr val="FFFFFF"/>
                </a:solidFill>
                <a:latin typeface="Calibri"/>
                <a:cs typeface="Calibri"/>
              </a:rPr>
              <a:t> </a:t>
            </a:r>
            <a:r>
              <a:rPr lang="tr-TR" sz="2000" dirty="0" err="1">
                <a:solidFill>
                  <a:srgbClr val="FFFFFF"/>
                </a:solidFill>
                <a:latin typeface="Calibri"/>
                <a:cs typeface="Calibri"/>
              </a:rPr>
              <a:t>any</a:t>
            </a:r>
            <a:r>
              <a:rPr lang="tr-TR" sz="2000" dirty="0">
                <a:solidFill>
                  <a:srgbClr val="FFFFFF"/>
                </a:solidFill>
                <a:latin typeface="Calibri"/>
                <a:cs typeface="Calibri"/>
              </a:rPr>
              <a:t> </a:t>
            </a:r>
            <a:r>
              <a:rPr lang="tr-TR" sz="2000" dirty="0" err="1">
                <a:solidFill>
                  <a:srgbClr val="FFFFFF"/>
                </a:solidFill>
                <a:latin typeface="Calibri"/>
                <a:cs typeface="Calibri"/>
              </a:rPr>
              <a:t>system</a:t>
            </a:r>
            <a:r>
              <a:rPr lang="tr-TR" sz="2000" dirty="0">
                <a:solidFill>
                  <a:srgbClr val="FFFFFF"/>
                </a:solidFill>
                <a:latin typeface="Calibri"/>
                <a:cs typeface="Calibri"/>
              </a:rPr>
              <a:t>.</a:t>
            </a:r>
            <a:endParaRPr lang="tr-TR" sz="2000" dirty="0">
              <a:solidFill>
                <a:srgbClr val="FFFFFF"/>
              </a:solidFill>
              <a:latin typeface="Calibri"/>
              <a:ea typeface="Calibri"/>
              <a:cs typeface="Calibri"/>
            </a:endParaRPr>
          </a:p>
          <a:p>
            <a:endParaRPr lang="tr-TR" sz="2000">
              <a:solidFill>
                <a:srgbClr val="FFFFFF"/>
              </a:solidFill>
              <a:latin typeface="Calibri"/>
              <a:cs typeface="Calibri"/>
            </a:endParaRPr>
          </a:p>
          <a:p>
            <a:endParaRPr lang="tr-TR" sz="2000" dirty="0">
              <a:solidFill>
                <a:srgbClr val="FFFFFF"/>
              </a:solidFill>
              <a:latin typeface="Calibri"/>
              <a:cs typeface="Calibri"/>
            </a:endParaRPr>
          </a:p>
          <a:p>
            <a:r>
              <a:rPr lang="tr-TR" sz="2000" dirty="0">
                <a:solidFill>
                  <a:srgbClr val="FFFFFF"/>
                </a:solidFill>
                <a:latin typeface="Calibri"/>
                <a:cs typeface="Calibri"/>
              </a:rPr>
              <a:t>Is it </a:t>
            </a:r>
            <a:r>
              <a:rPr lang="tr-TR" sz="2000" dirty="0" err="1">
                <a:solidFill>
                  <a:srgbClr val="FFFFFF"/>
                </a:solidFill>
                <a:latin typeface="Calibri"/>
                <a:cs typeface="Calibri"/>
              </a:rPr>
              <a:t>really</a:t>
            </a:r>
            <a:r>
              <a:rPr lang="tr-TR" sz="2000" dirty="0">
                <a:solidFill>
                  <a:srgbClr val="FFFFFF"/>
                </a:solidFill>
                <a:latin typeface="Calibri"/>
                <a:cs typeface="Calibri"/>
              </a:rPr>
              <a:t> </a:t>
            </a:r>
            <a:r>
              <a:rPr lang="tr-TR" sz="2000" dirty="0" err="1">
                <a:solidFill>
                  <a:srgbClr val="FFFFFF"/>
                </a:solidFill>
                <a:latin typeface="Calibri"/>
                <a:cs typeface="Calibri"/>
              </a:rPr>
              <a:t>what</a:t>
            </a:r>
            <a:r>
              <a:rPr lang="tr-TR" sz="2000" dirty="0">
                <a:solidFill>
                  <a:srgbClr val="FFFFFF"/>
                </a:solidFill>
                <a:latin typeface="Calibri"/>
                <a:cs typeface="Calibri"/>
              </a:rPr>
              <a:t> </a:t>
            </a:r>
            <a:r>
              <a:rPr lang="tr-TR" sz="2000" dirty="0" err="1">
                <a:solidFill>
                  <a:srgbClr val="FFFFFF"/>
                </a:solidFill>
                <a:latin typeface="Calibri"/>
                <a:cs typeface="Calibri"/>
              </a:rPr>
              <a:t>we</a:t>
            </a:r>
            <a:r>
              <a:rPr lang="tr-TR" sz="2000" dirty="0">
                <a:solidFill>
                  <a:srgbClr val="FFFFFF"/>
                </a:solidFill>
                <a:latin typeface="Calibri"/>
                <a:cs typeface="Calibri"/>
              </a:rPr>
              <a:t> </a:t>
            </a:r>
            <a:r>
              <a:rPr lang="tr-TR" sz="2000" dirty="0" err="1">
                <a:solidFill>
                  <a:srgbClr val="FFFFFF"/>
                </a:solidFill>
                <a:latin typeface="Calibri"/>
                <a:cs typeface="Calibri"/>
              </a:rPr>
              <a:t>want</a:t>
            </a:r>
            <a:r>
              <a:rPr lang="tr-TR" sz="2000" dirty="0">
                <a:solidFill>
                  <a:srgbClr val="FFFFFF"/>
                </a:solidFill>
                <a:latin typeface="Calibri"/>
                <a:cs typeface="Calibri"/>
              </a:rPr>
              <a:t>?</a:t>
            </a:r>
            <a:endParaRPr lang="tr-TR" sz="2000">
              <a:solidFill>
                <a:srgbClr val="FFFFFF"/>
              </a:solidFill>
              <a:latin typeface="Calibri"/>
              <a:ea typeface="Calibri"/>
              <a:cs typeface="Calibri"/>
            </a:endParaRPr>
          </a:p>
        </p:txBody>
      </p:sp>
    </p:spTree>
    <p:extLst>
      <p:ext uri="{BB962C8B-B14F-4D97-AF65-F5344CB8AC3E}">
        <p14:creationId xmlns:p14="http://schemas.microsoft.com/office/powerpoint/2010/main" val="166216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215E7244-B1C1-22BB-69F2-00EA56D58977}"/>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6"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CD696F46-0B96-5459-6FB5-8BDBD9438EF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What will happen to our private data?</a:t>
            </a:r>
          </a:p>
        </p:txBody>
      </p:sp>
      <p:cxnSp>
        <p:nvCxnSpPr>
          <p:cNvPr id="7"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D0AB891-94CF-BB96-D97F-78C18B7E6CDE}"/>
              </a:ext>
            </a:extLst>
          </p:cNvPr>
          <p:cNvSpPr>
            <a:spLocks noGrp="1"/>
          </p:cNvSpPr>
          <p:nvPr>
            <p:ph type="title"/>
          </p:nvPr>
        </p:nvSpPr>
        <p:spPr>
          <a:xfrm>
            <a:off x="1028700" y="1967266"/>
            <a:ext cx="2683328" cy="2547257"/>
          </a:xfrm>
          <a:noFill/>
        </p:spPr>
        <p:txBody>
          <a:bodyPr vert="horz" lIns="91440" tIns="45720" rIns="91440" bIns="45720" rtlCol="0" anchor="ctr">
            <a:normAutofit/>
          </a:bodyPr>
          <a:lstStyle/>
          <a:p>
            <a:pPr algn="ctr"/>
            <a:r>
              <a:rPr lang="en-US" sz="3600" dirty="0">
                <a:solidFill>
                  <a:srgbClr val="FFFFFF"/>
                </a:solidFill>
              </a:rPr>
              <a:t>How can I trust single organization</a:t>
            </a:r>
            <a:r>
              <a:rPr lang="en-US" sz="3600" kern="1200" dirty="0">
                <a:solidFill>
                  <a:srgbClr val="FFFFFF"/>
                </a:solidFill>
                <a:latin typeface="+mj-lt"/>
                <a:ea typeface="+mj-ea"/>
                <a:cs typeface="+mj-cs"/>
              </a:rPr>
              <a:t>?</a:t>
            </a:r>
          </a:p>
        </p:txBody>
      </p:sp>
      <p:pic>
        <p:nvPicPr>
          <p:cNvPr id="6" name="Resim 6">
            <a:extLst>
              <a:ext uri="{FF2B5EF4-FFF2-40B4-BE49-F238E27FC236}">
                <a16:creationId xmlns:a16="http://schemas.microsoft.com/office/drawing/2014/main" id="{70CA6DB8-F513-78E1-54A1-0F83C76A196B}"/>
              </a:ext>
            </a:extLst>
          </p:cNvPr>
          <p:cNvPicPr>
            <a:picLocks noGrp="1" noChangeAspect="1"/>
          </p:cNvPicPr>
          <p:nvPr>
            <p:ph idx="1"/>
          </p:nvPr>
        </p:nvPicPr>
        <p:blipFill rotWithShape="1">
          <a:blip r:embed="rId2"/>
          <a:srcRect r="2" b="6421"/>
          <a:stretch/>
        </p:blipFill>
        <p:spPr>
          <a:xfrm>
            <a:off x="5100282" y="643466"/>
            <a:ext cx="6134767" cy="5568739"/>
          </a:xfrm>
          <a:prstGeom prst="rect">
            <a:avLst/>
          </a:prstGeom>
        </p:spPr>
      </p:pic>
    </p:spTree>
    <p:extLst>
      <p:ext uri="{BB962C8B-B14F-4D97-AF65-F5344CB8AC3E}">
        <p14:creationId xmlns:p14="http://schemas.microsoft.com/office/powerpoint/2010/main" val="1480629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7">
            <a:extLst>
              <a:ext uri="{FF2B5EF4-FFF2-40B4-BE49-F238E27FC236}">
                <a16:creationId xmlns:a16="http://schemas.microsoft.com/office/drawing/2014/main" id="{0EEA396F-8104-E855-D68E-9FDDFF5DE768}"/>
              </a:ext>
            </a:extLst>
          </p:cNvPr>
          <p:cNvPicPr>
            <a:picLocks noChangeAspect="1"/>
          </p:cNvPicPr>
          <p:nvPr/>
        </p:nvPicPr>
        <p:blipFill rotWithShape="1">
          <a:blip r:embed="rId2"/>
          <a:srcRect l="14247" r="864" b="1"/>
          <a:stretch/>
        </p:blipFill>
        <p:spPr>
          <a:xfrm>
            <a:off x="0" y="-70935"/>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6F33C70-00CB-BDA9-E6EE-8707F05D2646}"/>
              </a:ext>
            </a:extLst>
          </p:cNvPr>
          <p:cNvSpPr>
            <a:spLocks noGrp="1"/>
          </p:cNvSpPr>
          <p:nvPr>
            <p:ph type="title"/>
          </p:nvPr>
        </p:nvSpPr>
        <p:spPr>
          <a:xfrm>
            <a:off x="709448" y="1913950"/>
            <a:ext cx="4204137" cy="1342754"/>
          </a:xfrm>
        </p:spPr>
        <p:txBody>
          <a:bodyPr>
            <a:normAutofit/>
          </a:bodyPr>
          <a:lstStyle/>
          <a:p>
            <a:pPr algn="ctr"/>
            <a:r>
              <a:rPr lang="tr-TR" sz="3600">
                <a:ea typeface="+mj-lt"/>
                <a:cs typeface="+mj-lt"/>
              </a:rPr>
              <a:t>Smart Contracts</a:t>
            </a:r>
          </a:p>
        </p:txBody>
      </p:sp>
      <p:cxnSp>
        <p:nvCxnSpPr>
          <p:cNvPr id="11"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240A08EE-6B4D-A7B4-8ECD-3553FDC374AB}"/>
              </a:ext>
            </a:extLst>
          </p:cNvPr>
          <p:cNvSpPr>
            <a:spLocks noGrp="1"/>
          </p:cNvSpPr>
          <p:nvPr>
            <p:ph idx="1"/>
          </p:nvPr>
        </p:nvSpPr>
        <p:spPr>
          <a:xfrm>
            <a:off x="362231" y="2785215"/>
            <a:ext cx="4823716" cy="3252197"/>
          </a:xfrm>
        </p:spPr>
        <p:txBody>
          <a:bodyPr vert="horz" lIns="91440" tIns="45720" rIns="91440" bIns="45720" rtlCol="0" anchor="ctr">
            <a:normAutofit/>
          </a:bodyPr>
          <a:lstStyle/>
          <a:p>
            <a:pPr marL="0" indent="0">
              <a:buNone/>
            </a:pPr>
            <a:r>
              <a:rPr lang="tr-TR" sz="1700" dirty="0">
                <a:ea typeface="+mn-lt"/>
                <a:cs typeface="+mn-lt"/>
              </a:rPr>
              <a:t>  </a:t>
            </a:r>
            <a:r>
              <a:rPr lang="tr-TR" sz="1700" dirty="0" err="1">
                <a:ea typeface="+mn-lt"/>
                <a:cs typeface="+mn-lt"/>
              </a:rPr>
              <a:t>Encrypted</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crytograph</a:t>
            </a:r>
            <a:r>
              <a:rPr lang="tr-TR" sz="1700" dirty="0">
                <a:ea typeface="+mn-lt"/>
                <a:cs typeface="+mn-lt"/>
              </a:rPr>
              <a:t> </a:t>
            </a:r>
            <a:r>
              <a:rPr lang="tr-TR" sz="1700" dirty="0" err="1">
                <a:ea typeface="+mn-lt"/>
                <a:cs typeface="+mn-lt"/>
              </a:rPr>
              <a:t>keep</a:t>
            </a:r>
            <a:r>
              <a:rPr lang="tr-TR" sz="1700" dirty="0">
                <a:ea typeface="+mn-lt"/>
                <a:cs typeface="+mn-lt"/>
              </a:rPr>
              <a:t> </a:t>
            </a:r>
            <a:r>
              <a:rPr lang="tr-TR" sz="1700" dirty="0" err="1">
                <a:ea typeface="+mn-lt"/>
                <a:cs typeface="+mn-lt"/>
              </a:rPr>
              <a:t>all</a:t>
            </a:r>
            <a:r>
              <a:rPr lang="tr-TR" sz="1700" dirty="0">
                <a:ea typeface="+mn-lt"/>
                <a:cs typeface="+mn-lt"/>
              </a:rPr>
              <a:t> </a:t>
            </a:r>
            <a:r>
              <a:rPr lang="tr-TR" sz="1700" dirty="0" err="1">
                <a:ea typeface="+mn-lt"/>
                <a:cs typeface="+mn-lt"/>
              </a:rPr>
              <a:t>documents</a:t>
            </a:r>
            <a:r>
              <a:rPr lang="tr-TR" sz="1700" dirty="0">
                <a:ea typeface="+mn-lt"/>
                <a:cs typeface="+mn-lt"/>
              </a:rPr>
              <a:t> </a:t>
            </a:r>
            <a:r>
              <a:rPr lang="tr-TR" sz="1700" dirty="0" err="1">
                <a:ea typeface="+mn-lt"/>
                <a:cs typeface="+mn-lt"/>
              </a:rPr>
              <a:t>safe</a:t>
            </a:r>
            <a:r>
              <a:rPr lang="tr-TR" sz="1700" dirty="0">
                <a:ea typeface="+mn-lt"/>
                <a:cs typeface="+mn-lt"/>
              </a:rPr>
              <a:t>    -&gt; </a:t>
            </a:r>
            <a:r>
              <a:rPr lang="tr-TR" sz="1700" dirty="0" err="1">
                <a:ea typeface="+mn-lt"/>
                <a:cs typeface="+mn-lt"/>
              </a:rPr>
              <a:t>Trustless</a:t>
            </a:r>
            <a:r>
              <a:rPr lang="tr-TR" sz="1700" dirty="0">
                <a:ea typeface="+mn-lt"/>
                <a:cs typeface="+mn-lt"/>
              </a:rPr>
              <a:t> </a:t>
            </a:r>
            <a:r>
              <a:rPr lang="tr-TR" sz="1700" dirty="0" err="1">
                <a:ea typeface="+mn-lt"/>
                <a:cs typeface="+mn-lt"/>
              </a:rPr>
              <a:t>environment</a:t>
            </a:r>
            <a:r>
              <a:rPr lang="tr-TR" sz="1700" dirty="0">
                <a:ea typeface="+mn-lt"/>
                <a:cs typeface="+mn-lt"/>
              </a:rPr>
              <a:t>.</a:t>
            </a:r>
            <a:endParaRPr lang="tr-TR" sz="1700" dirty="0"/>
          </a:p>
          <a:p>
            <a:pPr marL="0" indent="0">
              <a:buNone/>
            </a:pPr>
            <a:r>
              <a:rPr lang="tr-TR" sz="1700" dirty="0">
                <a:ea typeface="+mn-lt"/>
                <a:cs typeface="+mn-lt"/>
              </a:rPr>
              <a:t> -</a:t>
            </a:r>
            <a:r>
              <a:rPr lang="tr-TR" sz="1700" dirty="0" err="1">
                <a:ea typeface="+mn-lt"/>
                <a:cs typeface="+mn-lt"/>
              </a:rPr>
              <a:t>Automated</a:t>
            </a:r>
            <a:r>
              <a:rPr lang="tr-TR" sz="1700" dirty="0">
                <a:ea typeface="+mn-lt"/>
                <a:cs typeface="+mn-lt"/>
              </a:rPr>
              <a:t> </a:t>
            </a:r>
            <a:r>
              <a:rPr lang="tr-TR" sz="1700" dirty="0" err="1">
                <a:ea typeface="+mn-lt"/>
                <a:cs typeface="+mn-lt"/>
              </a:rPr>
              <a:t>tasks</a:t>
            </a:r>
            <a:r>
              <a:rPr lang="tr-TR" sz="1700" dirty="0">
                <a:ea typeface="+mn-lt"/>
                <a:cs typeface="+mn-lt"/>
              </a:rPr>
              <a:t> </a:t>
            </a:r>
            <a:r>
              <a:rPr lang="tr-TR" sz="1700" dirty="0" err="1">
                <a:ea typeface="+mn-lt"/>
                <a:cs typeface="+mn-lt"/>
              </a:rPr>
              <a:t>by</a:t>
            </a:r>
            <a:r>
              <a:rPr lang="tr-TR" sz="1700" dirty="0">
                <a:ea typeface="+mn-lt"/>
                <a:cs typeface="+mn-lt"/>
              </a:rPr>
              <a:t> </a:t>
            </a:r>
            <a:r>
              <a:rPr lang="tr-TR" sz="1700" dirty="0" err="1">
                <a:ea typeface="+mn-lt"/>
                <a:cs typeface="+mn-lt"/>
              </a:rPr>
              <a:t>using</a:t>
            </a:r>
            <a:r>
              <a:rPr lang="tr-TR" sz="1700" dirty="0">
                <a:ea typeface="+mn-lt"/>
                <a:cs typeface="+mn-lt"/>
              </a:rPr>
              <a:t> </a:t>
            </a:r>
            <a:r>
              <a:rPr lang="tr-TR" sz="1700" dirty="0" err="1">
                <a:ea typeface="+mn-lt"/>
                <a:cs typeface="+mn-lt"/>
              </a:rPr>
              <a:t>computer</a:t>
            </a:r>
            <a:r>
              <a:rPr lang="tr-TR" sz="1700" dirty="0">
                <a:ea typeface="+mn-lt"/>
                <a:cs typeface="+mn-lt"/>
              </a:rPr>
              <a:t> </a:t>
            </a:r>
            <a:r>
              <a:rPr lang="tr-TR" sz="1700" dirty="0" err="1">
                <a:ea typeface="+mn-lt"/>
                <a:cs typeface="+mn-lt"/>
              </a:rPr>
              <a:t>protocols</a:t>
            </a:r>
            <a:r>
              <a:rPr lang="tr-TR" sz="1700" dirty="0">
                <a:ea typeface="+mn-lt"/>
                <a:cs typeface="+mn-lt"/>
              </a:rPr>
              <a:t> </a:t>
            </a:r>
          </a:p>
          <a:p>
            <a:pPr marL="0" indent="0">
              <a:buNone/>
            </a:pPr>
            <a:r>
              <a:rPr lang="tr-TR" sz="1700" dirty="0">
                <a:ea typeface="+mn-lt"/>
                <a:cs typeface="+mn-lt"/>
              </a:rPr>
              <a:t> -&gt; </a:t>
            </a:r>
            <a:r>
              <a:rPr lang="tr-TR" sz="1700" dirty="0" err="1">
                <a:ea typeface="+mn-lt"/>
                <a:cs typeface="+mn-lt"/>
              </a:rPr>
              <a:t>Fast</a:t>
            </a:r>
            <a:r>
              <a:rPr lang="tr-TR" sz="1700" dirty="0">
                <a:ea typeface="+mn-lt"/>
                <a:cs typeface="+mn-lt"/>
              </a:rPr>
              <a:t> </a:t>
            </a:r>
            <a:r>
              <a:rPr lang="tr-TR" sz="1700" dirty="0" err="1">
                <a:ea typeface="+mn-lt"/>
                <a:cs typeface="+mn-lt"/>
              </a:rPr>
              <a:t>action</a:t>
            </a:r>
            <a:r>
              <a:rPr lang="tr-TR" sz="1700" dirty="0">
                <a:ea typeface="+mn-lt"/>
                <a:cs typeface="+mn-lt"/>
              </a:rPr>
              <a:t>.</a:t>
            </a:r>
            <a:endParaRPr lang="tr-TR" sz="1700" dirty="0"/>
          </a:p>
          <a:p>
            <a:pPr marL="0" indent="0">
              <a:buNone/>
            </a:pPr>
            <a:r>
              <a:rPr lang="tr-TR" sz="1700" dirty="0">
                <a:ea typeface="+mn-lt"/>
                <a:cs typeface="+mn-lt"/>
              </a:rPr>
              <a:t> -</a:t>
            </a:r>
            <a:r>
              <a:rPr lang="tr-TR" sz="1700" dirty="0" err="1">
                <a:ea typeface="+mn-lt"/>
                <a:cs typeface="+mn-lt"/>
              </a:rPr>
              <a:t>Documents</a:t>
            </a:r>
            <a:r>
              <a:rPr lang="tr-TR" sz="1700" dirty="0">
                <a:ea typeface="+mn-lt"/>
                <a:cs typeface="+mn-lt"/>
              </a:rPr>
              <a:t> </a:t>
            </a:r>
            <a:r>
              <a:rPr lang="tr-TR" sz="1700" dirty="0" err="1">
                <a:ea typeface="+mn-lt"/>
                <a:cs typeface="+mn-lt"/>
              </a:rPr>
              <a:t>duplicate</a:t>
            </a:r>
            <a:r>
              <a:rPr lang="tr-TR" sz="1700" dirty="0">
                <a:ea typeface="+mn-lt"/>
                <a:cs typeface="+mn-lt"/>
              </a:rPr>
              <a:t> </a:t>
            </a:r>
            <a:r>
              <a:rPr lang="tr-TR" sz="1700" dirty="0" err="1">
                <a:ea typeface="+mn-lt"/>
                <a:cs typeface="+mn-lt"/>
              </a:rPr>
              <a:t>several</a:t>
            </a:r>
            <a:r>
              <a:rPr lang="tr-TR" sz="1700" dirty="0">
                <a:ea typeface="+mn-lt"/>
                <a:cs typeface="+mn-lt"/>
              </a:rPr>
              <a:t> </a:t>
            </a:r>
            <a:r>
              <a:rPr lang="tr-TR" sz="1700" dirty="0" err="1">
                <a:ea typeface="+mn-lt"/>
                <a:cs typeface="+mn-lt"/>
              </a:rPr>
              <a:t>times</a:t>
            </a:r>
            <a:r>
              <a:rPr lang="tr-TR" sz="1700" dirty="0">
                <a:ea typeface="+mn-lt"/>
                <a:cs typeface="+mn-lt"/>
              </a:rPr>
              <a:t> on </a:t>
            </a:r>
            <a:r>
              <a:rPr lang="tr-TR" sz="1700" dirty="0" err="1">
                <a:ea typeface="+mn-lt"/>
                <a:cs typeface="+mn-lt"/>
              </a:rPr>
              <a:t>blockhain</a:t>
            </a:r>
            <a:r>
              <a:rPr lang="tr-TR" sz="1700" dirty="0">
                <a:ea typeface="+mn-lt"/>
                <a:cs typeface="+mn-lt"/>
              </a:rPr>
              <a:t> </a:t>
            </a:r>
          </a:p>
          <a:p>
            <a:pPr marL="0" indent="0">
              <a:buNone/>
            </a:pPr>
            <a:r>
              <a:rPr lang="tr-TR" sz="1700" dirty="0">
                <a:ea typeface="+mn-lt"/>
                <a:cs typeface="+mn-lt"/>
              </a:rPr>
              <a:t> -&gt; Can be </a:t>
            </a:r>
            <a:r>
              <a:rPr lang="tr-TR" sz="1700" dirty="0" err="1">
                <a:ea typeface="+mn-lt"/>
                <a:cs typeface="+mn-lt"/>
              </a:rPr>
              <a:t>restored</a:t>
            </a:r>
            <a:r>
              <a:rPr lang="tr-TR" sz="1700" dirty="0">
                <a:ea typeface="+mn-lt"/>
                <a:cs typeface="+mn-lt"/>
              </a:rPr>
              <a:t> in data </a:t>
            </a:r>
            <a:r>
              <a:rPr lang="tr-TR" sz="1700" dirty="0" err="1">
                <a:ea typeface="+mn-lt"/>
                <a:cs typeface="+mn-lt"/>
              </a:rPr>
              <a:t>loss</a:t>
            </a:r>
            <a:r>
              <a:rPr lang="tr-TR" sz="1700" dirty="0">
                <a:ea typeface="+mn-lt"/>
                <a:cs typeface="+mn-lt"/>
              </a:rPr>
              <a:t>.</a:t>
            </a:r>
            <a:endParaRPr lang="tr-TR" sz="1700" dirty="0">
              <a:ea typeface="Calibri"/>
              <a:cs typeface="Calibri"/>
            </a:endParaRPr>
          </a:p>
        </p:txBody>
      </p:sp>
    </p:spTree>
    <p:extLst>
      <p:ext uri="{BB962C8B-B14F-4D97-AF65-F5344CB8AC3E}">
        <p14:creationId xmlns:p14="http://schemas.microsoft.com/office/powerpoint/2010/main" val="214810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16BA58-3A2C-16FA-D659-91492C4A3D58}"/>
              </a:ext>
            </a:extLst>
          </p:cNvPr>
          <p:cNvSpPr>
            <a:spLocks noGrp="1"/>
          </p:cNvSpPr>
          <p:nvPr>
            <p:ph type="title"/>
          </p:nvPr>
        </p:nvSpPr>
        <p:spPr>
          <a:xfrm>
            <a:off x="838201" y="365125"/>
            <a:ext cx="5251316" cy="1807305"/>
          </a:xfrm>
        </p:spPr>
        <p:txBody>
          <a:bodyPr>
            <a:normAutofit/>
          </a:bodyPr>
          <a:lstStyle/>
          <a:p>
            <a:r>
              <a:rPr lang="tr-TR" dirty="0" err="1">
                <a:solidFill>
                  <a:schemeClr val="accent1">
                    <a:lumMod val="50000"/>
                  </a:schemeClr>
                </a:solidFill>
                <a:cs typeface="Calibri Light"/>
              </a:rPr>
              <a:t>Problems</a:t>
            </a:r>
            <a:r>
              <a:rPr lang="tr-TR" dirty="0">
                <a:solidFill>
                  <a:schemeClr val="accent1">
                    <a:lumMod val="50000"/>
                  </a:schemeClr>
                </a:solidFill>
                <a:cs typeface="Calibri Light"/>
              </a:rPr>
              <a:t> of </a:t>
            </a:r>
            <a:r>
              <a:rPr lang="tr-TR" dirty="0" err="1">
                <a:solidFill>
                  <a:schemeClr val="accent1">
                    <a:lumMod val="50000"/>
                  </a:schemeClr>
                </a:solidFill>
                <a:cs typeface="Calibri Light"/>
              </a:rPr>
              <a:t>Blockchain</a:t>
            </a:r>
            <a:endParaRPr lang="tr-TR" err="1">
              <a:solidFill>
                <a:schemeClr val="accent1">
                  <a:lumMod val="50000"/>
                </a:schemeClr>
              </a:solidFill>
              <a:ea typeface="Calibri Light" panose="020F0302020204030204"/>
              <a:cs typeface="Calibri Light"/>
            </a:endParaRPr>
          </a:p>
        </p:txBody>
      </p:sp>
      <p:sp>
        <p:nvSpPr>
          <p:cNvPr id="3" name="İçerik Yer Tutucusu 2">
            <a:extLst>
              <a:ext uri="{FF2B5EF4-FFF2-40B4-BE49-F238E27FC236}">
                <a16:creationId xmlns:a16="http://schemas.microsoft.com/office/drawing/2014/main" id="{BEE96074-C7F7-D160-8248-2AB8B9D4F07A}"/>
              </a:ext>
            </a:extLst>
          </p:cNvPr>
          <p:cNvSpPr>
            <a:spLocks noGrp="1"/>
          </p:cNvSpPr>
          <p:nvPr>
            <p:ph idx="1"/>
          </p:nvPr>
        </p:nvSpPr>
        <p:spPr>
          <a:xfrm>
            <a:off x="838200" y="2333297"/>
            <a:ext cx="5349604" cy="3843666"/>
          </a:xfrm>
        </p:spPr>
        <p:txBody>
          <a:bodyPr vert="horz" lIns="91440" tIns="45720" rIns="91440" bIns="45720" rtlCol="0" anchor="t">
            <a:normAutofit/>
          </a:bodyPr>
          <a:lstStyle/>
          <a:p>
            <a:r>
              <a:rPr lang="tr-TR" sz="2000" dirty="0">
                <a:solidFill>
                  <a:schemeClr val="accent1">
                    <a:lumMod val="50000"/>
                  </a:schemeClr>
                </a:solidFill>
                <a:ea typeface="Calibri"/>
                <a:cs typeface="Calibri"/>
              </a:rPr>
              <a:t>-</a:t>
            </a:r>
            <a:r>
              <a:rPr lang="tr-TR" sz="2000" dirty="0" err="1">
                <a:solidFill>
                  <a:schemeClr val="accent1">
                    <a:lumMod val="50000"/>
                  </a:schemeClr>
                </a:solidFill>
                <a:ea typeface="Calibri"/>
                <a:cs typeface="Calibri"/>
              </a:rPr>
              <a:t>Energy</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consumption</a:t>
            </a:r>
            <a:r>
              <a:rPr lang="tr-TR" sz="2000" dirty="0">
                <a:solidFill>
                  <a:schemeClr val="accent1">
                    <a:lumMod val="50000"/>
                  </a:schemeClr>
                </a:solidFill>
                <a:ea typeface="Calibri"/>
                <a:cs typeface="Calibri"/>
              </a:rPr>
              <a:t>:</a:t>
            </a:r>
          </a:p>
          <a:p>
            <a:r>
              <a:rPr lang="tr-TR" sz="2000" dirty="0">
                <a:solidFill>
                  <a:schemeClr val="accent1">
                    <a:lumMod val="50000"/>
                  </a:schemeClr>
                </a:solidFill>
                <a:ea typeface="Calibri"/>
                <a:cs typeface="Calibri"/>
              </a:rPr>
              <a:t>-</a:t>
            </a:r>
            <a:r>
              <a:rPr lang="tr-TR" sz="2000" dirty="0" err="1">
                <a:solidFill>
                  <a:schemeClr val="accent1">
                    <a:lumMod val="50000"/>
                  </a:schemeClr>
                </a:solidFill>
                <a:ea typeface="Calibri"/>
                <a:cs typeface="Calibri"/>
              </a:rPr>
              <a:t>Scalability:Every</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device</a:t>
            </a:r>
            <a:r>
              <a:rPr lang="tr-TR" sz="2000" dirty="0">
                <a:solidFill>
                  <a:schemeClr val="accent1">
                    <a:lumMod val="50000"/>
                  </a:schemeClr>
                </a:solidFill>
                <a:ea typeface="Calibri"/>
                <a:cs typeface="Calibri"/>
              </a:rPr>
              <a:t> in network </a:t>
            </a:r>
            <a:r>
              <a:rPr lang="tr-TR" sz="2000" dirty="0" err="1">
                <a:solidFill>
                  <a:schemeClr val="accent1">
                    <a:lumMod val="50000"/>
                  </a:schemeClr>
                </a:solidFill>
                <a:ea typeface="Calibri"/>
                <a:cs typeface="Calibri"/>
              </a:rPr>
              <a:t>must</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have</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copy</a:t>
            </a:r>
            <a:r>
              <a:rPr lang="tr-TR" sz="2000" dirty="0">
                <a:solidFill>
                  <a:schemeClr val="accent1">
                    <a:lumMod val="50000"/>
                  </a:schemeClr>
                </a:solidFill>
                <a:ea typeface="Calibri"/>
                <a:cs typeface="Calibri"/>
              </a:rPr>
              <a:t> of </a:t>
            </a:r>
            <a:r>
              <a:rPr lang="tr-TR" sz="2000" dirty="0" err="1">
                <a:solidFill>
                  <a:schemeClr val="accent1">
                    <a:lumMod val="50000"/>
                  </a:schemeClr>
                </a:solidFill>
                <a:ea typeface="Calibri"/>
                <a:cs typeface="Calibri"/>
              </a:rPr>
              <a:t>every</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transaction</a:t>
            </a:r>
            <a:r>
              <a:rPr lang="tr-TR" sz="2000" dirty="0">
                <a:solidFill>
                  <a:schemeClr val="accent1">
                    <a:lumMod val="50000"/>
                  </a:schemeClr>
                </a:solidFill>
                <a:ea typeface="Calibri"/>
                <a:cs typeface="Calibri"/>
              </a:rPr>
              <a:t> = </a:t>
            </a:r>
            <a:r>
              <a:rPr lang="tr-TR" sz="2000" dirty="0" err="1">
                <a:solidFill>
                  <a:schemeClr val="accent1">
                    <a:lumMod val="50000"/>
                  </a:schemeClr>
                </a:solidFill>
                <a:ea typeface="Calibri"/>
                <a:cs typeface="Calibri"/>
              </a:rPr>
              <a:t>massive</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storage</a:t>
            </a:r>
            <a:endParaRPr lang="tr-TR" sz="2000" dirty="0">
              <a:solidFill>
                <a:schemeClr val="accent1">
                  <a:lumMod val="50000"/>
                </a:schemeClr>
              </a:solidFill>
              <a:ea typeface="Calibri"/>
              <a:cs typeface="Calibri"/>
            </a:endParaRPr>
          </a:p>
          <a:p>
            <a:r>
              <a:rPr lang="tr-TR" sz="2000" dirty="0">
                <a:solidFill>
                  <a:schemeClr val="accent1">
                    <a:lumMod val="50000"/>
                  </a:schemeClr>
                </a:solidFill>
                <a:ea typeface="Calibri"/>
                <a:cs typeface="Calibri"/>
              </a:rPr>
              <a:t>-</a:t>
            </a:r>
            <a:r>
              <a:rPr lang="tr-TR" sz="2000" dirty="0" err="1">
                <a:solidFill>
                  <a:schemeClr val="accent1">
                    <a:lumMod val="50000"/>
                  </a:schemeClr>
                </a:solidFill>
                <a:ea typeface="Calibri"/>
                <a:cs typeface="Calibri"/>
              </a:rPr>
              <a:t>Regulation</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Decentralization</a:t>
            </a:r>
            <a:r>
              <a:rPr lang="tr-TR" sz="2000" dirty="0">
                <a:solidFill>
                  <a:schemeClr val="accent1">
                    <a:lumMod val="50000"/>
                  </a:schemeClr>
                </a:solidFill>
                <a:ea typeface="Calibri"/>
                <a:cs typeface="Calibri"/>
              </a:rPr>
              <a:t> of </a:t>
            </a:r>
            <a:r>
              <a:rPr lang="tr-TR" sz="2000" dirty="0" err="1">
                <a:solidFill>
                  <a:schemeClr val="accent1">
                    <a:lumMod val="50000"/>
                  </a:schemeClr>
                </a:solidFill>
                <a:ea typeface="Calibri"/>
                <a:cs typeface="Calibri"/>
              </a:rPr>
              <a:t>authority</a:t>
            </a:r>
            <a:r>
              <a:rPr lang="tr-TR" sz="2000" dirty="0">
                <a:solidFill>
                  <a:schemeClr val="accent1">
                    <a:lumMod val="50000"/>
                  </a:schemeClr>
                </a:solidFill>
                <a:ea typeface="Calibri"/>
                <a:cs typeface="Calibri"/>
              </a:rPr>
              <a:t> </a:t>
            </a:r>
          </a:p>
          <a:p>
            <a:r>
              <a:rPr lang="tr-TR" sz="2000" dirty="0">
                <a:solidFill>
                  <a:schemeClr val="accent1">
                    <a:lumMod val="50000"/>
                  </a:schemeClr>
                </a:solidFill>
                <a:ea typeface="Calibri"/>
                <a:cs typeface="Calibri"/>
              </a:rPr>
              <a:t>-&gt; No </a:t>
            </a:r>
            <a:r>
              <a:rPr lang="tr-TR" sz="2000" dirty="0" err="1">
                <a:solidFill>
                  <a:schemeClr val="accent1">
                    <a:lumMod val="50000"/>
                  </a:schemeClr>
                </a:solidFill>
                <a:ea typeface="Calibri"/>
                <a:cs typeface="Calibri"/>
              </a:rPr>
              <a:t>moderators</a:t>
            </a:r>
            <a:r>
              <a:rPr lang="tr-TR" sz="2000" dirty="0">
                <a:solidFill>
                  <a:schemeClr val="accent1">
                    <a:lumMod val="50000"/>
                  </a:schemeClr>
                </a:solidFill>
                <a:ea typeface="Calibri"/>
                <a:cs typeface="Calibri"/>
              </a:rPr>
              <a:t> , </a:t>
            </a:r>
            <a:r>
              <a:rPr lang="tr-TR" sz="2000" dirty="0" err="1">
                <a:solidFill>
                  <a:schemeClr val="accent1">
                    <a:lumMod val="50000"/>
                  </a:schemeClr>
                </a:solidFill>
                <a:ea typeface="Calibri"/>
                <a:cs typeface="Calibri"/>
              </a:rPr>
              <a:t>laws</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or</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leaders</a:t>
            </a:r>
            <a:r>
              <a:rPr lang="tr-TR" sz="2000" dirty="0">
                <a:solidFill>
                  <a:schemeClr val="accent1">
                    <a:lumMod val="50000"/>
                  </a:schemeClr>
                </a:solidFill>
                <a:ea typeface="Calibri"/>
                <a:cs typeface="Calibri"/>
              </a:rPr>
              <a:t>.</a:t>
            </a:r>
            <a:endParaRPr lang="tr-TR">
              <a:solidFill>
                <a:schemeClr val="accent1">
                  <a:lumMod val="50000"/>
                </a:schemeClr>
              </a:solidFill>
              <a:ea typeface="Calibri"/>
              <a:cs typeface="Calibri"/>
            </a:endParaRPr>
          </a:p>
          <a:p>
            <a:r>
              <a:rPr lang="tr-TR" sz="2000" dirty="0">
                <a:solidFill>
                  <a:schemeClr val="accent1">
                    <a:lumMod val="50000"/>
                  </a:schemeClr>
                </a:solidFill>
                <a:ea typeface="Calibri"/>
                <a:cs typeface="Calibri"/>
              </a:rPr>
              <a:t>-</a:t>
            </a:r>
            <a:r>
              <a:rPr lang="tr-TR" sz="2000" dirty="0" err="1">
                <a:solidFill>
                  <a:schemeClr val="accent1">
                    <a:lumMod val="50000"/>
                  </a:schemeClr>
                </a:solidFill>
                <a:ea typeface="Calibri"/>
                <a:cs typeface="Calibri"/>
              </a:rPr>
              <a:t>Cost:Any</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transaction</a:t>
            </a:r>
            <a:r>
              <a:rPr lang="tr-TR" sz="2000" dirty="0">
                <a:solidFill>
                  <a:schemeClr val="accent1">
                    <a:lumMod val="50000"/>
                  </a:schemeClr>
                </a:solidFill>
                <a:ea typeface="Calibri"/>
                <a:cs typeface="Calibri"/>
              </a:rPr>
              <a:t> on </a:t>
            </a:r>
            <a:r>
              <a:rPr lang="tr-TR" sz="2000" dirty="0" err="1">
                <a:solidFill>
                  <a:schemeClr val="accent1">
                    <a:lumMod val="50000"/>
                  </a:schemeClr>
                </a:solidFill>
                <a:ea typeface="Calibri"/>
                <a:cs typeface="Calibri"/>
              </a:rPr>
              <a:t>blockchain</a:t>
            </a:r>
            <a:r>
              <a:rPr lang="tr-TR" sz="2000" dirty="0">
                <a:solidFill>
                  <a:schemeClr val="accent1">
                    <a:lumMod val="50000"/>
                  </a:schemeClr>
                </a:solidFill>
                <a:ea typeface="Calibri"/>
                <a:cs typeface="Calibri"/>
              </a:rPr>
              <a:t> has </a:t>
            </a:r>
            <a:r>
              <a:rPr lang="tr-TR" sz="2000" dirty="0" err="1">
                <a:solidFill>
                  <a:schemeClr val="accent1">
                    <a:lumMod val="50000"/>
                  </a:schemeClr>
                </a:solidFill>
                <a:ea typeface="Calibri"/>
                <a:cs typeface="Calibri"/>
              </a:rPr>
              <a:t>cost</a:t>
            </a:r>
            <a:r>
              <a:rPr lang="tr-TR" sz="2000" dirty="0">
                <a:solidFill>
                  <a:schemeClr val="accent1">
                    <a:lumMod val="50000"/>
                  </a:schemeClr>
                </a:solidFill>
                <a:ea typeface="Calibri"/>
                <a:cs typeface="Calibri"/>
              </a:rPr>
              <a:t>.</a:t>
            </a:r>
          </a:p>
          <a:p>
            <a:r>
              <a:rPr lang="tr-TR" sz="2000" dirty="0">
                <a:solidFill>
                  <a:schemeClr val="accent1">
                    <a:lumMod val="50000"/>
                  </a:schemeClr>
                </a:solidFill>
                <a:ea typeface="Calibri"/>
                <a:cs typeface="Calibri"/>
              </a:rPr>
              <a:t>-</a:t>
            </a:r>
            <a:r>
              <a:rPr lang="tr-TR" sz="2000" dirty="0" err="1">
                <a:solidFill>
                  <a:schemeClr val="accent1">
                    <a:lumMod val="50000"/>
                  </a:schemeClr>
                </a:solidFill>
                <a:ea typeface="Calibri"/>
                <a:cs typeface="Calibri"/>
              </a:rPr>
              <a:t>It</a:t>
            </a:r>
            <a:r>
              <a:rPr lang="tr-TR" sz="2000" dirty="0">
                <a:solidFill>
                  <a:schemeClr val="accent1">
                    <a:lumMod val="50000"/>
                  </a:schemeClr>
                </a:solidFill>
                <a:ea typeface="Calibri"/>
                <a:cs typeface="Calibri"/>
              </a:rPr>
              <a:t> is </a:t>
            </a:r>
            <a:r>
              <a:rPr lang="tr-TR" sz="2000" dirty="0" err="1">
                <a:solidFill>
                  <a:schemeClr val="accent1">
                    <a:lumMod val="50000"/>
                  </a:schemeClr>
                </a:solidFill>
                <a:ea typeface="Calibri"/>
                <a:cs typeface="Calibri"/>
              </a:rPr>
              <a:t>complex</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to</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understand</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and</a:t>
            </a:r>
            <a:r>
              <a:rPr lang="tr-TR" sz="2000" dirty="0">
                <a:solidFill>
                  <a:schemeClr val="accent1">
                    <a:lumMod val="50000"/>
                  </a:schemeClr>
                </a:solidFill>
                <a:ea typeface="Calibri"/>
                <a:cs typeface="Calibri"/>
              </a:rPr>
              <a:t> </a:t>
            </a:r>
            <a:r>
              <a:rPr lang="tr-TR" sz="2000" dirty="0" err="1">
                <a:solidFill>
                  <a:schemeClr val="accent1">
                    <a:lumMod val="50000"/>
                  </a:schemeClr>
                </a:solidFill>
                <a:ea typeface="Calibri"/>
                <a:cs typeface="Calibri"/>
              </a:rPr>
              <a:t>adopt</a:t>
            </a:r>
            <a:r>
              <a:rPr lang="tr-TR" sz="2000" dirty="0">
                <a:solidFill>
                  <a:schemeClr val="accent1">
                    <a:lumMod val="50000"/>
                  </a:schemeClr>
                </a:solidFill>
                <a:ea typeface="Calibri"/>
                <a:cs typeface="Calibri"/>
              </a:rPr>
              <a:t> .</a:t>
            </a:r>
            <a:endParaRPr lang="tr-TR" sz="2000" dirty="0">
              <a:solidFill>
                <a:schemeClr val="accent1">
                  <a:lumMod val="50000"/>
                </a:schemeClr>
              </a:solidFill>
            </a:endParaRPr>
          </a:p>
          <a:p>
            <a:endParaRPr lang="tr-TR" sz="2000">
              <a:ea typeface="Calibri"/>
              <a:cs typeface="Calibri"/>
            </a:endParaRPr>
          </a:p>
          <a:p>
            <a:endParaRPr lang="tr-TR" sz="2000">
              <a:ea typeface="Calibri"/>
              <a:cs typeface="Calibri"/>
            </a:endParaRPr>
          </a:p>
          <a:p>
            <a:endParaRPr lang="tr-TR" sz="2000" dirty="0">
              <a:ea typeface="Calibri"/>
              <a:cs typeface="Calibri"/>
            </a:endParaRPr>
          </a:p>
          <a:p>
            <a:endParaRPr lang="tr-TR" sz="2000" dirty="0">
              <a:ea typeface="Calibri"/>
              <a:cs typeface="Calibri"/>
            </a:endParaRPr>
          </a:p>
        </p:txBody>
      </p:sp>
      <p:pic>
        <p:nvPicPr>
          <p:cNvPr id="4" name="Resim 4" descr="kişi, adam, dalga içeren bir resim&#10;&#10;Açıklama otomatik olarak oluşturuldu">
            <a:extLst>
              <a:ext uri="{FF2B5EF4-FFF2-40B4-BE49-F238E27FC236}">
                <a16:creationId xmlns:a16="http://schemas.microsoft.com/office/drawing/2014/main" id="{C56E375B-864C-744B-7432-2C84C7E7AF85}"/>
              </a:ext>
            </a:extLst>
          </p:cNvPr>
          <p:cNvPicPr>
            <a:picLocks noChangeAspect="1"/>
          </p:cNvPicPr>
          <p:nvPr/>
        </p:nvPicPr>
        <p:blipFill rotWithShape="1">
          <a:blip r:embed="rId2"/>
          <a:srcRect l="28979" r="1667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22654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68024E-3EAC-AC01-EFCB-FF5D8834F443}"/>
              </a:ext>
            </a:extLst>
          </p:cNvPr>
          <p:cNvSpPr>
            <a:spLocks noGrp="1"/>
          </p:cNvSpPr>
          <p:nvPr>
            <p:ph type="title"/>
          </p:nvPr>
        </p:nvSpPr>
        <p:spPr/>
        <p:txBody>
          <a:bodyPr/>
          <a:lstStyle/>
          <a:p>
            <a:endParaRPr lang="tr-TR">
              <a:cs typeface="Calibri Light"/>
            </a:endParaRPr>
          </a:p>
        </p:txBody>
      </p:sp>
      <p:pic>
        <p:nvPicPr>
          <p:cNvPr id="6" name="Resim 6" descr="metin, kişi, su sporu, spor içeren bir resim&#10;&#10;Açıklama otomatik olarak oluşturuldu">
            <a:extLst>
              <a:ext uri="{FF2B5EF4-FFF2-40B4-BE49-F238E27FC236}">
                <a16:creationId xmlns:a16="http://schemas.microsoft.com/office/drawing/2014/main" id="{E128467B-0BB6-4217-A8DD-93049D3AC224}"/>
              </a:ext>
            </a:extLst>
          </p:cNvPr>
          <p:cNvPicPr>
            <a:picLocks noGrp="1" noChangeAspect="1"/>
          </p:cNvPicPr>
          <p:nvPr>
            <p:ph idx="1"/>
          </p:nvPr>
        </p:nvPicPr>
        <p:blipFill rotWithShape="1">
          <a:blip r:embed="rId2"/>
          <a:srcRect l="119" t="1062" b="-1239"/>
          <a:stretch/>
        </p:blipFill>
        <p:spPr>
          <a:xfrm>
            <a:off x="2973580" y="1881478"/>
            <a:ext cx="5728048" cy="3855453"/>
          </a:xfrm>
        </p:spPr>
      </p:pic>
    </p:spTree>
    <p:extLst>
      <p:ext uri="{BB962C8B-B14F-4D97-AF65-F5344CB8AC3E}">
        <p14:creationId xmlns:p14="http://schemas.microsoft.com/office/powerpoint/2010/main" val="3529886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55" name="Rectangle 1044">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7FE23196-7CF8-446F-2970-3D64A5E55F76}"/>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WHAT is IoT?</a:t>
            </a:r>
          </a:p>
        </p:txBody>
      </p:sp>
      <p:pic>
        <p:nvPicPr>
          <p:cNvPr id="1026" name="Picture 2" descr="Meshlium IoT ağ geçidine altı paket bulut ekledi – IoT Türkiye |  Türkiye'nin En Büyük Nesnelerin İnterneti Ekosistemi">
            <a:extLst>
              <a:ext uri="{FF2B5EF4-FFF2-40B4-BE49-F238E27FC236}">
                <a16:creationId xmlns:a16="http://schemas.microsoft.com/office/drawing/2014/main" id="{5A1085AD-ED91-BD5B-2739-609D9E53CF3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37" r="6017" b="3"/>
          <a:stretch/>
        </p:blipFill>
        <p:spPr bwMode="auto">
          <a:xfrm>
            <a:off x="716280" y="1041037"/>
            <a:ext cx="6436548" cy="4775925"/>
          </a:xfrm>
          <a:prstGeom prst="rect">
            <a:avLst/>
          </a:prstGeom>
          <a:noFill/>
          <a:extLst>
            <a:ext uri="{909E8E84-426E-40DD-AFC4-6F175D3DCCD1}">
              <a14:hiddenFill xmlns:a14="http://schemas.microsoft.com/office/drawing/2010/main">
                <a:solidFill>
                  <a:srgbClr val="FFFFFF"/>
                </a:solidFill>
              </a14:hiddenFill>
            </a:ext>
          </a:extLst>
        </p:spPr>
      </p:pic>
      <p:cxnSp>
        <p:nvCxnSpPr>
          <p:cNvPr id="1056" name="Straight Connector 104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86440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79735C2-173C-DEB3-788A-D9502ECE8FF3}"/>
              </a:ext>
            </a:extLst>
          </p:cNvPr>
          <p:cNvSpPr>
            <a:spLocks noGrp="1"/>
          </p:cNvSpPr>
          <p:nvPr>
            <p:ph type="title"/>
          </p:nvPr>
        </p:nvSpPr>
        <p:spPr>
          <a:xfrm>
            <a:off x="640080" y="325369"/>
            <a:ext cx="4368602" cy="1956841"/>
          </a:xfrm>
        </p:spPr>
        <p:txBody>
          <a:bodyPr anchor="b">
            <a:normAutofit/>
          </a:bodyPr>
          <a:lstStyle/>
          <a:p>
            <a:r>
              <a:rPr lang="tr-TR" sz="4200">
                <a:cs typeface="Calibri Light"/>
              </a:rPr>
              <a:t>Problems which blockchain can resolve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0E25BB0D-90C8-B546-0FEC-837C10DFE186}"/>
              </a:ext>
            </a:extLst>
          </p:cNvPr>
          <p:cNvSpPr>
            <a:spLocks noGrp="1"/>
          </p:cNvSpPr>
          <p:nvPr>
            <p:ph idx="1"/>
          </p:nvPr>
        </p:nvSpPr>
        <p:spPr>
          <a:xfrm>
            <a:off x="640080" y="2872899"/>
            <a:ext cx="4243589" cy="3320668"/>
          </a:xfrm>
        </p:spPr>
        <p:txBody>
          <a:bodyPr vert="horz" lIns="91440" tIns="45720" rIns="91440" bIns="45720" rtlCol="0">
            <a:normAutofit/>
          </a:bodyPr>
          <a:lstStyle/>
          <a:p>
            <a:r>
              <a:rPr lang="tr-TR" sz="1400">
                <a:cs typeface="Calibri"/>
              </a:rPr>
              <a:t>-Voting</a:t>
            </a:r>
            <a:endParaRPr lang="tr-TR" sz="1400">
              <a:ea typeface="Calibri"/>
              <a:cs typeface="Calibri"/>
            </a:endParaRPr>
          </a:p>
          <a:p>
            <a:r>
              <a:rPr lang="tr-TR" sz="1400">
                <a:cs typeface="Calibri"/>
              </a:rPr>
              <a:t>-Charity</a:t>
            </a:r>
            <a:endParaRPr lang="tr-TR" sz="1400">
              <a:ea typeface="Calibri"/>
              <a:cs typeface="Calibri"/>
            </a:endParaRPr>
          </a:p>
          <a:p>
            <a:r>
              <a:rPr lang="tr-TR" sz="1400">
                <a:cs typeface="Calibri"/>
              </a:rPr>
              <a:t>-Crowdfunding</a:t>
            </a:r>
            <a:endParaRPr lang="tr-TR" sz="1400">
              <a:ea typeface="Calibri"/>
              <a:cs typeface="Calibri"/>
            </a:endParaRPr>
          </a:p>
          <a:p>
            <a:r>
              <a:rPr lang="tr-TR" sz="1400">
                <a:cs typeface="Calibri"/>
              </a:rPr>
              <a:t>-Any kinds of luck based online system(lottery etc.)</a:t>
            </a:r>
            <a:endParaRPr lang="tr-TR" sz="1400">
              <a:ea typeface="Calibri"/>
              <a:cs typeface="Calibri"/>
            </a:endParaRPr>
          </a:p>
          <a:p>
            <a:r>
              <a:rPr lang="tr-TR" sz="1400">
                <a:cs typeface="Calibri"/>
              </a:rPr>
              <a:t>-Government operations</a:t>
            </a:r>
            <a:endParaRPr lang="tr-TR" sz="1400">
              <a:ea typeface="Calibri"/>
              <a:cs typeface="Calibri"/>
            </a:endParaRPr>
          </a:p>
          <a:p>
            <a:r>
              <a:rPr lang="tr-TR" sz="1400">
                <a:cs typeface="Calibri"/>
              </a:rPr>
              <a:t>-Supply chains (payment/logistic/taxes/trasporation information...)</a:t>
            </a:r>
            <a:endParaRPr lang="tr-TR" sz="1400">
              <a:ea typeface="Calibri"/>
              <a:cs typeface="Calibri"/>
            </a:endParaRPr>
          </a:p>
          <a:p>
            <a:r>
              <a:rPr lang="tr-TR" sz="1400">
                <a:cs typeface="Calibri"/>
              </a:rPr>
              <a:t>-Removing intermediaries</a:t>
            </a:r>
            <a:endParaRPr lang="tr-TR" sz="1400">
              <a:ea typeface="Calibri"/>
              <a:cs typeface="Calibri"/>
            </a:endParaRPr>
          </a:p>
          <a:p>
            <a:r>
              <a:rPr lang="tr-TR" sz="1400">
                <a:cs typeface="Calibri"/>
              </a:rPr>
              <a:t>-Copyright issues</a:t>
            </a:r>
            <a:endParaRPr lang="tr-TR" sz="1400">
              <a:ea typeface="Calibri"/>
              <a:cs typeface="Calibri"/>
            </a:endParaRPr>
          </a:p>
          <a:p>
            <a:r>
              <a:rPr lang="tr-TR" sz="1400">
                <a:cs typeface="Calibri"/>
              </a:rPr>
              <a:t>-And many more...</a:t>
            </a:r>
            <a:endParaRPr lang="tr-TR" sz="1400">
              <a:ea typeface="Calibri"/>
              <a:cs typeface="Calibri"/>
            </a:endParaRPr>
          </a:p>
          <a:p>
            <a:endParaRPr lang="tr-TR" sz="1400">
              <a:cs typeface="Calibri"/>
            </a:endParaRPr>
          </a:p>
          <a:p>
            <a:endParaRPr lang="tr-TR" sz="1400">
              <a:cs typeface="Calibri"/>
            </a:endParaRPr>
          </a:p>
        </p:txBody>
      </p:sp>
      <p:pic>
        <p:nvPicPr>
          <p:cNvPr id="5" name="Resim 5" descr="açık hava, metal içeren bir resim&#10;&#10;Açıklama otomatik olarak oluşturuldu">
            <a:extLst>
              <a:ext uri="{FF2B5EF4-FFF2-40B4-BE49-F238E27FC236}">
                <a16:creationId xmlns:a16="http://schemas.microsoft.com/office/drawing/2014/main" id="{F576B558-1879-C739-0BF1-697A373F8F0A}"/>
              </a:ext>
            </a:extLst>
          </p:cNvPr>
          <p:cNvPicPr>
            <a:picLocks noChangeAspect="1"/>
          </p:cNvPicPr>
          <p:nvPr/>
        </p:nvPicPr>
        <p:blipFill rotWithShape="1">
          <a:blip r:embed="rId2"/>
          <a:srcRect l="15099" r="355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1949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0EABB79D-1A3F-17CA-4590-FFDFED82362C}"/>
              </a:ext>
            </a:extLst>
          </p:cNvPr>
          <p:cNvPicPr>
            <a:picLocks noGrp="1" noChangeAspect="1"/>
          </p:cNvPicPr>
          <p:nvPr>
            <p:ph idx="1"/>
          </p:nvPr>
        </p:nvPicPr>
        <p:blipFill rotWithShape="1">
          <a:blip r:embed="rId2"/>
          <a:srcRect t="3186" b="2689"/>
          <a:stretch/>
        </p:blipFill>
        <p:spPr>
          <a:xfrm>
            <a:off x="20" y="1282"/>
            <a:ext cx="12191980" cy="6856718"/>
          </a:xfrm>
          <a:prstGeom prst="rect">
            <a:avLst/>
          </a:prstGeom>
        </p:spPr>
      </p:pic>
    </p:spTree>
    <p:extLst>
      <p:ext uri="{BB962C8B-B14F-4D97-AF65-F5344CB8AC3E}">
        <p14:creationId xmlns:p14="http://schemas.microsoft.com/office/powerpoint/2010/main" val="94409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DFCC5687-1B66-F31D-0163-D84E228613A9}"/>
              </a:ext>
            </a:extLst>
          </p:cNvPr>
          <p:cNvSpPr>
            <a:spLocks noGrp="1"/>
          </p:cNvSpPr>
          <p:nvPr>
            <p:ph type="title"/>
          </p:nvPr>
        </p:nvSpPr>
        <p:spPr>
          <a:xfrm>
            <a:off x="1188069" y="381935"/>
            <a:ext cx="4008583" cy="5974414"/>
          </a:xfrm>
        </p:spPr>
        <p:txBody>
          <a:bodyPr anchor="ctr">
            <a:normAutofit/>
          </a:bodyPr>
          <a:lstStyle/>
          <a:p>
            <a:r>
              <a:rPr lang="tr-TR" sz="6800">
                <a:solidFill>
                  <a:srgbClr val="FFFFFF"/>
                </a:solidFill>
                <a:cs typeface="Calibri Light"/>
              </a:rPr>
              <a:t>References</a:t>
            </a:r>
            <a:endParaRPr lang="tr-TR" sz="6800">
              <a:solidFill>
                <a:srgbClr val="FFFFFF"/>
              </a:solidFill>
            </a:endParaRPr>
          </a:p>
        </p:txBody>
      </p:sp>
      <p:grpSp>
        <p:nvGrpSpPr>
          <p:cNvPr id="19" name="Group 1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İçerik Yer Tutucusu 2">
            <a:extLst>
              <a:ext uri="{FF2B5EF4-FFF2-40B4-BE49-F238E27FC236}">
                <a16:creationId xmlns:a16="http://schemas.microsoft.com/office/drawing/2014/main" id="{C6F85FC4-D3E8-D7CD-F7E9-22CF0F3AB913}"/>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tr-TR" sz="2000">
                <a:solidFill>
                  <a:schemeClr val="tx1">
                    <a:alpha val="80000"/>
                  </a:schemeClr>
                </a:solidFill>
                <a:ea typeface="+mn-lt"/>
                <a:cs typeface="+mn-lt"/>
                <a:hlinkClick r:id="rId2"/>
              </a:rPr>
              <a:t>https://www.businessinsider.com/personal-finance/how-to-mine-ethereum</a:t>
            </a:r>
            <a:endParaRPr lang="tr-TR" sz="2000">
              <a:solidFill>
                <a:schemeClr val="tx1">
                  <a:alpha val="80000"/>
                </a:schemeClr>
              </a:solidFill>
              <a:ea typeface="+mn-lt"/>
              <a:cs typeface="+mn-lt"/>
            </a:endParaRPr>
          </a:p>
          <a:p>
            <a:r>
              <a:rPr lang="tr-TR" sz="2000">
                <a:solidFill>
                  <a:schemeClr val="tx1">
                    <a:alpha val="80000"/>
                  </a:schemeClr>
                </a:solidFill>
                <a:ea typeface="+mn-lt"/>
                <a:cs typeface="+mn-lt"/>
                <a:hlinkClick r:id="rId3"/>
              </a:rPr>
              <a:t>https://cybersophia.net/quotes/hacker-and-hacking-quotes-sayings</a:t>
            </a:r>
            <a:endParaRPr lang="tr-TR" sz="2000">
              <a:solidFill>
                <a:schemeClr val="tx1">
                  <a:alpha val="80000"/>
                </a:schemeClr>
              </a:solidFill>
              <a:ea typeface="+mn-lt"/>
              <a:cs typeface="+mn-lt"/>
            </a:endParaRPr>
          </a:p>
          <a:p>
            <a:r>
              <a:rPr lang="tr-TR" sz="2000">
                <a:solidFill>
                  <a:schemeClr val="tx1">
                    <a:alpha val="80000"/>
                  </a:schemeClr>
                </a:solidFill>
                <a:ea typeface="+mn-lt"/>
                <a:cs typeface="+mn-lt"/>
                <a:hlinkClick r:id="rId4"/>
              </a:rPr>
              <a:t>https://www.buybitcoinworldwide.com/how-many-bitcoins-are-there/#:~:text=How%20Many%20Bitcoin%20Miners%20Are,1%2C000%2C000%20unique%20individuals%20mining%20bitcoins</a:t>
            </a:r>
            <a:endParaRPr lang="tr-TR" sz="2000">
              <a:solidFill>
                <a:schemeClr val="tx1">
                  <a:alpha val="80000"/>
                </a:schemeClr>
              </a:solidFill>
              <a:ea typeface="+mn-lt"/>
              <a:cs typeface="+mn-lt"/>
            </a:endParaRPr>
          </a:p>
          <a:p>
            <a:pPr marL="457200" indent="-457200"/>
            <a:r>
              <a:rPr lang="tr-TR" sz="2000">
                <a:solidFill>
                  <a:schemeClr val="tx1">
                    <a:alpha val="80000"/>
                  </a:schemeClr>
                </a:solidFill>
                <a:ea typeface="+mn-lt"/>
                <a:cs typeface="+mn-lt"/>
              </a:rPr>
              <a:t>•https://www.washingtonpost.com/news/the-switch/wp/2018/06/19/verizon-will-suspend-sales-of-customer-location-data-after-a-prison-phone-company-was-caught-misusing-it/</a:t>
            </a:r>
          </a:p>
          <a:p>
            <a:endParaRPr lang="tr-TR" sz="2000">
              <a:solidFill>
                <a:schemeClr val="tx1">
                  <a:alpha val="80000"/>
                </a:schemeClr>
              </a:solidFill>
              <a:cs typeface="Calibri"/>
            </a:endParaRPr>
          </a:p>
          <a:p>
            <a:endParaRPr lang="tr-TR" sz="2000">
              <a:solidFill>
                <a:schemeClr val="tx1">
                  <a:alpha val="80000"/>
                </a:schemeClr>
              </a:solidFill>
              <a:cs typeface="Calibri"/>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02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337E201B-4321-66ED-5F78-4ADA83DF930B}"/>
              </a:ext>
            </a:extLst>
          </p:cNvPr>
          <p:cNvSpPr txBox="1"/>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FFFFFF"/>
                </a:solidFill>
                <a:latin typeface="+mj-lt"/>
                <a:ea typeface="+mj-ea"/>
                <a:cs typeface="+mj-cs"/>
              </a:rPr>
              <a:t>IoT Connected Devices from 2015 to 2025</a:t>
            </a:r>
          </a:p>
        </p:txBody>
      </p:sp>
      <p:sp>
        <p:nvSpPr>
          <p:cNvPr id="205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nternet of Things (IoT) connected devices from 2015 to 2025 (in billions)  | Download Scientific Diagram">
            <a:extLst>
              <a:ext uri="{FF2B5EF4-FFF2-40B4-BE49-F238E27FC236}">
                <a16:creationId xmlns:a16="http://schemas.microsoft.com/office/drawing/2014/main" id="{01EE1549-0BE1-DC5E-11CB-4A71C9A0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9" r="-2"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3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2" name="Picture 6" descr="An Introduction to Autonomous Vehicles and Machine Vision | automate.org">
            <a:extLst>
              <a:ext uri="{FF2B5EF4-FFF2-40B4-BE49-F238E27FC236}">
                <a16:creationId xmlns:a16="http://schemas.microsoft.com/office/drawing/2014/main" id="{717AD9F8-7D49-32BC-3C02-F0DBEC83A0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50"/>
          <a:stretch/>
        </p:blipFill>
        <p:spPr bwMode="auto">
          <a:xfrm>
            <a:off x="3299464" y="804076"/>
            <a:ext cx="5593075" cy="5593077"/>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Samsung 26.5 cu. ft. Family Hub French Door Smart Refrigerator in  Fingerprint Resistant Stainless Steel RF27T5501SR">
            <a:extLst>
              <a:ext uri="{FF2B5EF4-FFF2-40B4-BE49-F238E27FC236}">
                <a16:creationId xmlns:a16="http://schemas.microsoft.com/office/drawing/2014/main" id="{A03929D2-EA90-7DA5-11A4-C52997BE4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83" r="1999" b="-5"/>
          <a:stretch/>
        </p:blipFill>
        <p:spPr bwMode="auto">
          <a:xfrm>
            <a:off x="0" y="1643394"/>
            <a:ext cx="3464792" cy="3914443"/>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a:noFill/>
          <a:extLst>
            <a:ext uri="{909E8E84-426E-40DD-AFC4-6F175D3DCCD1}">
              <a14:hiddenFill xmlns:a14="http://schemas.microsoft.com/office/drawing/2010/main">
                <a:solidFill>
                  <a:srgbClr val="FFFFFF"/>
                </a:solidFill>
              </a14:hiddenFill>
            </a:ext>
          </a:extLst>
        </p:spPr>
      </p:pic>
      <p:pic>
        <p:nvPicPr>
          <p:cNvPr id="4104" name="Picture 8" descr="Smart Watch With Heartbeat Rate Or Pulse Tracker App And Blood Pressure  Monitor Fitness Application Deign For Smartwatch Health Care Check With Heart  Beat Line And Pulse Trace Vector Illustration Stock Illustration -">
            <a:extLst>
              <a:ext uri="{FF2B5EF4-FFF2-40B4-BE49-F238E27FC236}">
                <a16:creationId xmlns:a16="http://schemas.microsoft.com/office/drawing/2014/main" id="{595A6C77-CCCD-855D-E085-EB6E3A2D1A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5" r="4109" b="-5"/>
          <a:stretch/>
        </p:blipFill>
        <p:spPr bwMode="auto">
          <a:xfrm>
            <a:off x="8727211" y="1461979"/>
            <a:ext cx="3464789" cy="3934041"/>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2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9 security and privacy risks of IoT in 2019 - Techiexpert.com">
            <a:extLst>
              <a:ext uri="{FF2B5EF4-FFF2-40B4-BE49-F238E27FC236}">
                <a16:creationId xmlns:a16="http://schemas.microsoft.com/office/drawing/2014/main" id="{F5D15A28-32AD-5C0C-DBCB-7E67E1D677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 r="1" b="1"/>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58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7" name="Rectangle 6156">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158">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2" name="Picture 8" descr="Securus Technologies - Wikipedia">
            <a:extLst>
              <a:ext uri="{FF2B5EF4-FFF2-40B4-BE49-F238E27FC236}">
                <a16:creationId xmlns:a16="http://schemas.microsoft.com/office/drawing/2014/main" id="{551478CE-6342-972F-D9E4-45653B8F28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323001" y="806754"/>
            <a:ext cx="5243929" cy="5243929"/>
          </a:xfrm>
          <a:prstGeom prst="rect">
            <a:avLst/>
          </a:prstGeom>
          <a:noFill/>
          <a:extLst>
            <a:ext uri="{909E8E84-426E-40DD-AFC4-6F175D3DCCD1}">
              <a14:hiddenFill xmlns:a14="http://schemas.microsoft.com/office/drawing/2010/main">
                <a:solidFill>
                  <a:srgbClr val="FFFFFF"/>
                </a:solidFill>
              </a14:hiddenFill>
            </a:ext>
          </a:extLst>
        </p:spPr>
      </p:pic>
      <p:sp>
        <p:nvSpPr>
          <p:cNvPr id="6169" name="Rectangle 6160">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T&amp;T beats revenue estimates as reopening helps phone sales | Reuters">
            <a:extLst>
              <a:ext uri="{FF2B5EF4-FFF2-40B4-BE49-F238E27FC236}">
                <a16:creationId xmlns:a16="http://schemas.microsoft.com/office/drawing/2014/main" id="{CD7697A4-0220-1F71-11C6-C86B84EE4C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17" r="19881" b="-2"/>
          <a:stretch/>
        </p:blipFill>
        <p:spPr bwMode="auto">
          <a:xfrm>
            <a:off x="8338295" y="805059"/>
            <a:ext cx="2745850" cy="2857918"/>
          </a:xfrm>
          <a:prstGeom prst="rect">
            <a:avLst/>
          </a:prstGeom>
          <a:noFill/>
          <a:extLst>
            <a:ext uri="{909E8E84-426E-40DD-AFC4-6F175D3DCCD1}">
              <a14:hiddenFill xmlns:a14="http://schemas.microsoft.com/office/drawing/2010/main">
                <a:solidFill>
                  <a:srgbClr val="FFFFFF"/>
                </a:solidFill>
              </a14:hiddenFill>
            </a:ext>
          </a:extLst>
        </p:spPr>
      </p:pic>
      <p:sp>
        <p:nvSpPr>
          <p:cNvPr id="6170" name="Rectangle 616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Latest 5G Network News &amp; Updates | T‑Mobile Newsroom">
            <a:extLst>
              <a:ext uri="{FF2B5EF4-FFF2-40B4-BE49-F238E27FC236}">
                <a16:creationId xmlns:a16="http://schemas.microsoft.com/office/drawing/2014/main" id="{565BD95D-C76D-8494-3AD4-D322ECBB76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46" r="17326" b="-4"/>
          <a:stretch/>
        </p:blipFill>
        <p:spPr bwMode="auto">
          <a:xfrm>
            <a:off x="8925987" y="4446259"/>
            <a:ext cx="1525644" cy="160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5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6"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4099D70A-9B87-38C4-6819-0BCAFA2CF4FE}"/>
              </a:ext>
            </a:extLst>
          </p:cNvPr>
          <p:cNvSpPr>
            <a:spLocks noGrp="1"/>
          </p:cNvSpPr>
          <p:nvPr>
            <p:ph type="title"/>
          </p:nvPr>
        </p:nvSpPr>
        <p:spPr>
          <a:xfrm>
            <a:off x="1143000" y="990599"/>
            <a:ext cx="9906000" cy="685800"/>
          </a:xfrm>
        </p:spPr>
        <p:txBody>
          <a:bodyPr anchor="t">
            <a:noAutofit/>
          </a:bodyPr>
          <a:lstStyle/>
          <a:p>
            <a:r>
              <a:rPr lang="tr-TR" sz="2800" b="1" dirty="0" err="1"/>
              <a:t>Some</a:t>
            </a:r>
            <a:r>
              <a:rPr lang="tr-TR" sz="2800" b="1" dirty="0"/>
              <a:t> </a:t>
            </a:r>
            <a:r>
              <a:rPr lang="tr-TR" sz="2800" b="1" dirty="0" err="1"/>
              <a:t>key</a:t>
            </a:r>
            <a:r>
              <a:rPr lang="tr-TR" sz="2800" b="1" dirty="0"/>
              <a:t> </a:t>
            </a:r>
            <a:r>
              <a:rPr lang="tr-TR" sz="2800" b="1" dirty="0" err="1"/>
              <a:t>challenges</a:t>
            </a:r>
            <a:r>
              <a:rPr lang="tr-TR" sz="2800" b="1" dirty="0"/>
              <a:t> </a:t>
            </a:r>
            <a:r>
              <a:rPr lang="tr-TR" sz="2800" b="1" dirty="0" err="1"/>
              <a:t>for</a:t>
            </a:r>
            <a:r>
              <a:rPr lang="tr-TR" sz="2800" b="1" dirty="0"/>
              <a:t> </a:t>
            </a:r>
            <a:r>
              <a:rPr lang="tr-TR" sz="2800" b="1" dirty="0" err="1"/>
              <a:t>building</a:t>
            </a:r>
            <a:r>
              <a:rPr lang="tr-TR" sz="2800" b="1" dirty="0"/>
              <a:t> a </a:t>
            </a:r>
            <a:r>
              <a:rPr lang="tr-TR" sz="2800" b="1" dirty="0" err="1"/>
              <a:t>trustworthy</a:t>
            </a:r>
            <a:r>
              <a:rPr lang="tr-TR" sz="2800" b="1" dirty="0"/>
              <a:t> </a:t>
            </a:r>
            <a:r>
              <a:rPr lang="tr-TR" sz="2800" b="1" dirty="0" err="1"/>
              <a:t>trading</a:t>
            </a:r>
            <a:r>
              <a:rPr lang="tr-TR" sz="2800" b="1" dirty="0"/>
              <a:t> platform </a:t>
            </a:r>
            <a:r>
              <a:rPr lang="tr-TR" sz="2800" b="1" dirty="0" err="1"/>
              <a:t>for</a:t>
            </a:r>
            <a:r>
              <a:rPr lang="tr-TR" sz="2800" b="1" dirty="0"/>
              <a:t> </a:t>
            </a:r>
            <a:r>
              <a:rPr lang="tr-TR" sz="2800" b="1" dirty="0" err="1"/>
              <a:t>IoT</a:t>
            </a:r>
            <a:r>
              <a:rPr lang="tr-TR" sz="2800" b="1" dirty="0"/>
              <a:t> </a:t>
            </a:r>
            <a:r>
              <a:rPr lang="tr-TR" sz="2800" b="1" dirty="0" err="1"/>
              <a:t>devices</a:t>
            </a:r>
            <a:r>
              <a:rPr lang="tr-TR" sz="2800" b="1" dirty="0"/>
              <a:t> </a:t>
            </a:r>
          </a:p>
        </p:txBody>
      </p:sp>
      <p:graphicFrame>
        <p:nvGraphicFramePr>
          <p:cNvPr id="18" name="İçerik Yer Tutucusu 2">
            <a:extLst>
              <a:ext uri="{FF2B5EF4-FFF2-40B4-BE49-F238E27FC236}">
                <a16:creationId xmlns:a16="http://schemas.microsoft.com/office/drawing/2014/main" id="{13214DCD-681B-2810-D83C-81000326C430}"/>
              </a:ext>
            </a:extLst>
          </p:cNvPr>
          <p:cNvGraphicFramePr>
            <a:graphicFrameLocks noGrp="1"/>
          </p:cNvGraphicFramePr>
          <p:nvPr>
            <p:ph idx="1"/>
            <p:extLst>
              <p:ext uri="{D42A27DB-BD31-4B8C-83A1-F6EECF244321}">
                <p14:modId xmlns:p14="http://schemas.microsoft.com/office/powerpoint/2010/main" val="248237579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52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hats The Solution Stok Fotoğraflar &amp; Beyaz Arka Fon'nin Daha Fazla  Resimleri - iStock">
            <a:extLst>
              <a:ext uri="{FF2B5EF4-FFF2-40B4-BE49-F238E27FC236}">
                <a16:creationId xmlns:a16="http://schemas.microsoft.com/office/drawing/2014/main" id="{471501C2-F8CB-0FE2-A159-DBCAC6B03F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27128" y="457200"/>
            <a:ext cx="8937744"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5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cihaz, kontrol paneli, metre içeren bir resim&#10;&#10;Açıklama otomatik olarak oluşturuldu">
            <a:extLst>
              <a:ext uri="{FF2B5EF4-FFF2-40B4-BE49-F238E27FC236}">
                <a16:creationId xmlns:a16="http://schemas.microsoft.com/office/drawing/2014/main" id="{0329744C-F48B-B308-974D-09467CD49C0E}"/>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84015617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746</TotalTime>
  <Words>362</Words>
  <Application>Microsoft Office PowerPoint</Application>
  <PresentationFormat>Geniş ekran</PresentationFormat>
  <Paragraphs>63</Paragraphs>
  <Slides>22</Slides>
  <Notes>0</Notes>
  <HiddenSlides>0</HiddenSlides>
  <MMClips>0</MMClips>
  <ScaleCrop>false</ScaleCrop>
  <HeadingPairs>
    <vt:vector size="4" baseType="variant">
      <vt:variant>
        <vt:lpstr>Tema</vt:lpstr>
      </vt:variant>
      <vt:variant>
        <vt:i4>2</vt:i4>
      </vt:variant>
      <vt:variant>
        <vt:lpstr>Slayt Başlıkları</vt:lpstr>
      </vt:variant>
      <vt:variant>
        <vt:i4>22</vt:i4>
      </vt:variant>
    </vt:vector>
  </HeadingPairs>
  <TitlesOfParts>
    <vt:vector size="24" baseType="lpstr">
      <vt:lpstr>Office Teması</vt:lpstr>
      <vt:lpstr>Office Theme</vt:lpstr>
      <vt:lpstr>TrustChain: Establishing Trust in the IoT-based Applications Ecosystem Using Blockchain</vt:lpstr>
      <vt:lpstr>WHAT is IoT?</vt:lpstr>
      <vt:lpstr>PowerPoint Sunusu</vt:lpstr>
      <vt:lpstr>PowerPoint Sunusu</vt:lpstr>
      <vt:lpstr>PowerPoint Sunusu</vt:lpstr>
      <vt:lpstr>PowerPoint Sunusu</vt:lpstr>
      <vt:lpstr>Some key challenges for building a trustworthy trading platform for IoT devices </vt:lpstr>
      <vt:lpstr>PowerPoint Sunusu</vt:lpstr>
      <vt:lpstr>PowerPoint Sunusu</vt:lpstr>
      <vt:lpstr>WHAT is Blockchain?</vt:lpstr>
      <vt:lpstr>How it works?</vt:lpstr>
      <vt:lpstr>%51 Attack</vt:lpstr>
      <vt:lpstr>Can it happen? </vt:lpstr>
      <vt:lpstr>Transparency</vt:lpstr>
      <vt:lpstr>What will happen to our private data?</vt:lpstr>
      <vt:lpstr>How can I trust single organization?</vt:lpstr>
      <vt:lpstr>Smart Contracts</vt:lpstr>
      <vt:lpstr>Problems of Blockchain</vt:lpstr>
      <vt:lpstr>PowerPoint Sunusu</vt:lpstr>
      <vt:lpstr>Problems which blockchain can resolve</vt:lpstr>
      <vt:lpstr>PowerPoint Sunusu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IoT?</dc:title>
  <dc:creator>mehmethilmi.emel</dc:creator>
  <cp:lastModifiedBy>mehmethilmi.emel</cp:lastModifiedBy>
  <cp:revision>45</cp:revision>
  <dcterms:created xsi:type="dcterms:W3CDTF">2022-06-04T21:44:34Z</dcterms:created>
  <dcterms:modified xsi:type="dcterms:W3CDTF">2022-06-05T18:58:52Z</dcterms:modified>
</cp:coreProperties>
</file>